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323" r:id="rId3"/>
    <p:sldId id="322" r:id="rId4"/>
    <p:sldId id="314" r:id="rId5"/>
    <p:sldId id="326" r:id="rId6"/>
    <p:sldId id="324" r:id="rId7"/>
    <p:sldId id="299" r:id="rId8"/>
    <p:sldId id="315" r:id="rId9"/>
    <p:sldId id="316" r:id="rId10"/>
    <p:sldId id="329" r:id="rId11"/>
    <p:sldId id="331" r:id="rId12"/>
    <p:sldId id="333" r:id="rId13"/>
    <p:sldId id="317" r:id="rId14"/>
    <p:sldId id="320" r:id="rId15"/>
    <p:sldId id="332" r:id="rId16"/>
    <p:sldId id="330" r:id="rId17"/>
    <p:sldId id="319" r:id="rId18"/>
    <p:sldId id="336" r:id="rId19"/>
    <p:sldId id="325" r:id="rId20"/>
    <p:sldId id="337" r:id="rId21"/>
    <p:sldId id="33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8F00"/>
    <a:srgbClr val="FFF2CC"/>
    <a:srgbClr val="FF242D"/>
    <a:srgbClr val="79A4AA"/>
    <a:srgbClr val="D71A20"/>
    <a:srgbClr val="000000"/>
    <a:srgbClr val="00324D"/>
    <a:srgbClr val="A6E2ED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80" autoAdjust="0"/>
    <p:restoredTop sz="90578" autoAdjust="0"/>
  </p:normalViewPr>
  <p:slideViewPr>
    <p:cSldViewPr snapToGrid="0">
      <p:cViewPr varScale="1">
        <p:scale>
          <a:sx n="109" d="100"/>
          <a:sy n="109" d="100"/>
        </p:scale>
        <p:origin x="-80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12" d="100"/>
          <a:sy n="112" d="100"/>
        </p:scale>
        <p:origin x="326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mn-cifs-hnas2.wprod.ds.aphp.fr\Prive\4030034\HCV%20resistance\SHARED\GT-3\NEW_ALLDATA_analyses%20%20GT3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hmn-cifs-hnas2.wprod.ds.aphp.fr\Prive\4030034\HCV%20resistance\SHARED\GT-3\NEW_ALLDATA_analyses%20%20GT3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2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mn-cifs-hnas2.wprod.ds.aphp.fr\Prive\4030034\HCV%20resistance\SHARED\GT-3\NEW_ALLDATA_analyses%20%20GT3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mn-cifs-hnas2.wprod.ds.aphp.fr\Prive\4030034\HCV%20resistance\SHARED\GT-3\NEW_ALLDATA_analyses%20%20GT3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mn-cifs-hnas.wprod.ds.aphp.fr\shares\BACTERIO-VIROLOGIE-HYGIENE\CNR\SHARED%20Canada\NEW_ALLDATA_analyses%20%20GT3a%20NS5B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mn-cifs-hnas.wprod.ds.aphp.fr\shares\BACTERIO-VIROLOGIE-HYGIENE\CNR\SHARED%20Canada\NEW_ALLDATA_analyses%20%20GT3a%20NS5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mn-cifs-hnas2.wprod.ds.aphp.fr\Prive\4030034\HCV%20resistance\SHARED\GT-3\NEW_ALLDATA_analyses%20%20GT3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mn-cifs-hnas2.wprod.ds.aphp.fr\Prive\4030034\HCV%20resistance\SHARED\GT-3\NEW_ALLDATA_analyses%20%20GT3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mn-cifs-hnas2.wprod.ds.aphp.fr\Prive\4030034\HCV%20resistance\SHARED\GT-3\NEW_ALLDATA_analyses%20%20GT3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mn-cifs-hnas2.wprod.ds.aphp.fr\Prive\4030034\HCV%20resistance\SHARED\GT-3\NEW_ALLDATA_analyses%20%20GT3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mn-cifs-hnas2.wprod.ds.aphp.fr\Prive\4030034\HCV%20resistance\SHARED\GT-3\NEW_ALLDATA_analyses%20%20GT3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mn-cifs-hnas2.wprod.ds.aphp.fr\Prive\4030034\HCV%20resistance\SHARED\GT-3\NEW_ALLDATA_analyses%20%20GT3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hmn-cifs-hnas2.wprod.ds.aphp.fr\Prive\4030034\HCV%20resistance\SHARED\GT-3\NEW_ALLDATA_analyses%20%20GT3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549035044403"/>
          <c:y val="0.0624998712710307"/>
          <c:w val="0.667601634715426"/>
          <c:h val="0.846226758242052"/>
        </c:manualLayout>
      </c:layout>
      <c:pieChart>
        <c:varyColors val="1"/>
        <c:ser>
          <c:idx val="0"/>
          <c:order val="0"/>
          <c:explosion val="2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E3B-B44D-9DAB-140B04C32DBC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E3B-B44D-9DAB-140B04C32DBC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E3B-B44D-9DAB-140B04C32DBC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5E3B-B44D-9DAB-140B04C32DBC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5E3B-B44D-9DAB-140B04C32DBC}"/>
              </c:ext>
            </c:extLst>
          </c:dPt>
          <c:dLbls>
            <c:dLbl>
              <c:idx val="0"/>
              <c:layout>
                <c:manualLayout>
                  <c:x val="-0.125587868878937"/>
                  <c:y val="0.003269715819987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3B-B44D-9DAB-140B04C32DBC}"/>
                </c:ext>
              </c:extLst>
            </c:dLbl>
            <c:dLbl>
              <c:idx val="1"/>
              <c:layout>
                <c:manualLayout>
                  <c:x val="0.0683188010310322"/>
                  <c:y val="0.010463090623958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3B-B44D-9DAB-140B04C32DBC}"/>
                </c:ext>
              </c:extLst>
            </c:dLbl>
            <c:dLbl>
              <c:idx val="2"/>
              <c:layout>
                <c:manualLayout>
                  <c:x val="-0.00821740305697391"/>
                  <c:y val="-0.24950933758431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3B-B44D-9DAB-140B04C32D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'NS3 baseline'!$IP$156:$IP$158</c:f>
              <c:strCache>
                <c:ptCount val="3"/>
                <c:pt idx="0">
                  <c:v>Q80K/R</c:v>
                </c:pt>
                <c:pt idx="1">
                  <c:v>Q168K</c:v>
                </c:pt>
                <c:pt idx="2">
                  <c:v>no RAS</c:v>
                </c:pt>
              </c:strCache>
            </c:strRef>
          </c:cat>
          <c:val>
            <c:numRef>
              <c:f>'NS3 baseline'!$IQ$156:$IQ$158</c:f>
              <c:numCache>
                <c:formatCode>General</c:formatCode>
                <c:ptCount val="3"/>
                <c:pt idx="0">
                  <c:v>3.0</c:v>
                </c:pt>
                <c:pt idx="1">
                  <c:v>1.0</c:v>
                </c:pt>
                <c:pt idx="2">
                  <c:v>148.0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E3B-B44D-9DAB-140B04C32DB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 b="1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645A-BD41-9067-AE44AD484B4E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645A-BD41-9067-AE44AD484B4E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645A-BD41-9067-AE44AD484B4E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45A-BD41-9067-AE44AD484B4E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'NS3 vox Gleca'!$IH$23:$IH$27</c:f>
              <c:strCache>
                <c:ptCount val="5"/>
                <c:pt idx="0">
                  <c:v>A156G+Q168L</c:v>
                </c:pt>
                <c:pt idx="1">
                  <c:v>A156G</c:v>
                </c:pt>
                <c:pt idx="2">
                  <c:v>Y56H+Q168R</c:v>
                </c:pt>
                <c:pt idx="3">
                  <c:v>Y56H+Q80K</c:v>
                </c:pt>
                <c:pt idx="4">
                  <c:v>no RAS</c:v>
                </c:pt>
              </c:strCache>
            </c:strRef>
          </c:cat>
          <c:val>
            <c:numRef>
              <c:f>'NS3 vox Gleca'!$II$23:$II$27</c:f>
              <c:numCache>
                <c:formatCode>General</c:formatCode>
                <c:ptCount val="5"/>
                <c:pt idx="0">
                  <c:v>1.0</c:v>
                </c:pt>
                <c:pt idx="1">
                  <c:v>1.0</c:v>
                </c:pt>
                <c:pt idx="2">
                  <c:v>2.0</c:v>
                </c:pt>
                <c:pt idx="3">
                  <c:v>1.0</c:v>
                </c:pt>
                <c:pt idx="4">
                  <c:v>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45A-BD41-9067-AE44AD484B4E}"/>
            </c:ext>
          </c:extLst>
        </c:ser>
        <c:ser>
          <c:idx val="1"/>
          <c:order val="1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'NS3 vox Gleca'!$IH$23:$IH$27</c:f>
              <c:strCache>
                <c:ptCount val="5"/>
                <c:pt idx="0">
                  <c:v>A156G+Q168L</c:v>
                </c:pt>
                <c:pt idx="1">
                  <c:v>A156G</c:v>
                </c:pt>
                <c:pt idx="2">
                  <c:v>Y56H+Q168R</c:v>
                </c:pt>
                <c:pt idx="3">
                  <c:v>Y56H+Q80K</c:v>
                </c:pt>
                <c:pt idx="4">
                  <c:v>no RAS</c:v>
                </c:pt>
              </c:strCache>
            </c:strRef>
          </c:cat>
          <c:val>
            <c:numRef>
              <c:f>'NS3 vox Gleca'!$IJ$22:$IJ$27</c:f>
              <c:numCache>
                <c:formatCode>General</c:formatCode>
                <c:ptCount val="6"/>
                <c:pt idx="3">
                  <c:v>1654.0</c:v>
                </c:pt>
                <c:pt idx="4">
                  <c:v>1389.0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45A-BD41-9067-AE44AD484B4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 b="1"/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SOF/VEL/VOX</a:t>
            </a:r>
            <a:r>
              <a:rPr lang="fr-FR" sz="2800" b="1" dirty="0">
                <a:effectLst/>
              </a:rPr>
              <a:t> ± RBV</a:t>
            </a:r>
            <a:r>
              <a:rPr lang="en-US" sz="3200" dirty="0"/>
              <a:t> </a:t>
            </a:r>
            <a:r>
              <a:rPr lang="en-US" sz="2000" dirty="0"/>
              <a:t>(n=7)*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G/P</c:v>
                </c:pt>
              </c:strCache>
            </c:strRef>
          </c:tx>
          <c:spPr>
            <a:ln>
              <a:solidFill>
                <a:srgbClr val="FFFFFF"/>
              </a:solidFill>
            </a:ln>
          </c:spPr>
          <c:explosion val="2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rgbClr val="FFFFFF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13-8E46-BF4B-18E577A197F2}"/>
              </c:ext>
            </c:extLst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rgbClr val="FFFFFF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13-8E46-BF4B-18E577A197F2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>
                <a:solidFill>
                  <a:srgbClr val="FFFFFF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E13-8E46-BF4B-18E577A197F2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23937720098962"/>
                  <c:y val="0.17141733061600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NS3</a:t>
                    </a:r>
                    <a:r>
                      <a:rPr lang="en-US" baseline="0" dirty="0"/>
                      <a:t> + </a:t>
                    </a:r>
                    <a:r>
                      <a:rPr lang="en-US" dirty="0"/>
                      <a:t>NS5A RAS
14%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890748848336077"/>
                      <c:h val="0.145811478787494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E13-8E46-BF4B-18E577A197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No RAS</c:v>
                </c:pt>
                <c:pt idx="1">
                  <c:v>NS5A RAS </c:v>
                </c:pt>
                <c:pt idx="2">
                  <c:v>NS3+NS5A RASs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0.29</c:v>
                </c:pt>
                <c:pt idx="1">
                  <c:v>0.57</c:v>
                </c:pt>
                <c:pt idx="2">
                  <c:v>0.14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E13-8E46-BF4B-18E577A197F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73D-AC44-8281-78C01A44BEFE}"/>
              </c:ext>
            </c:extLst>
          </c:dPt>
          <c:dPt>
            <c:idx val="1"/>
            <c:bubble3D val="0"/>
            <c:spPr>
              <a:solidFill>
                <a:srgbClr val="A6A6A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73D-AC44-8281-78C01A44BEFE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873D-AC44-8281-78C01A44BEFE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873D-AC44-8281-78C01A44BEFE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'NS3 vox Gleca'!$IH$31:$IH$32</c:f>
              <c:strCache>
                <c:ptCount val="2"/>
                <c:pt idx="0">
                  <c:v>Q168R</c:v>
                </c:pt>
                <c:pt idx="1">
                  <c:v>no RAS</c:v>
                </c:pt>
              </c:strCache>
            </c:strRef>
          </c:cat>
          <c:val>
            <c:numRef>
              <c:f>'NS3 vox Gleca'!$II$31:$II$32</c:f>
              <c:numCache>
                <c:formatCode>General</c:formatCode>
                <c:ptCount val="2"/>
                <c:pt idx="0">
                  <c:v>1.0</c:v>
                </c:pt>
                <c:pt idx="1">
                  <c:v>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73D-AC44-8281-78C01A44BEFE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'NS3 vox Gleca'!$IH$31:$IH$32</c:f>
              <c:strCache>
                <c:ptCount val="2"/>
                <c:pt idx="0">
                  <c:v>Q168R</c:v>
                </c:pt>
                <c:pt idx="1">
                  <c:v>no RAS</c:v>
                </c:pt>
              </c:strCache>
            </c:strRef>
          </c:cat>
          <c:val>
            <c:numRef>
              <c:f>'NS3 vox Gleca'!$IJ$22:$IJ$27</c:f>
              <c:numCache>
                <c:formatCode>General</c:formatCode>
                <c:ptCount val="6"/>
                <c:pt idx="3">
                  <c:v>1654.0</c:v>
                </c:pt>
                <c:pt idx="4">
                  <c:v>1389.0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73D-AC44-8281-78C01A44BEF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 b="1"/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C5B-5049-9E06-5568F05E0690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C5B-5049-9E06-5568F05E0690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8C5B-5049-9E06-5568F05E0690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8C5B-5049-9E06-5568F05E0690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C5B-5049-9E06-5568F05E0690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4636518869002"/>
                  <c:y val="-0.1405890865013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'NS5A sof vel vox'!$FQ$31:$FQ$35</c:f>
              <c:strCache>
                <c:ptCount val="5"/>
                <c:pt idx="0">
                  <c:v>Y93H</c:v>
                </c:pt>
                <c:pt idx="1">
                  <c:v>M28L-A30K-Y93H</c:v>
                </c:pt>
                <c:pt idx="2">
                  <c:v>A30K-Y93H</c:v>
                </c:pt>
                <c:pt idx="3">
                  <c:v>A30K</c:v>
                </c:pt>
                <c:pt idx="4">
                  <c:v>No RAS </c:v>
                </c:pt>
              </c:strCache>
            </c:strRef>
          </c:cat>
          <c:val>
            <c:numRef>
              <c:f>'NS5A sof vel vox'!$FR$31:$FR$35</c:f>
              <c:numCache>
                <c:formatCode>General</c:formatCode>
                <c:ptCount val="5"/>
                <c:pt idx="0">
                  <c:v>3.0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C5B-5049-9E06-5568F05E069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 b="1"/>
      </a:pPr>
      <a:endParaRPr lang="fr-F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27380906850925"/>
          <c:y val="0.0253330078376129"/>
          <c:w val="0.951261907875087"/>
          <c:h val="0.901576294048043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86-1E46-B629-3A49FBB0828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V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86-1E46-B629-3A49FBB0828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P/L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86-1E46-B629-3A49FBB0828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D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86-1E46-B629-3A49FBB08287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Q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86-1E46-B629-3A49FBB08287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86-1E46-B629-3A49FBB08287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286-1E46-B629-3A49FBB08287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D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86-1E46-B629-3A49FBB08287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286-1E46-B629-3A49FBB08287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86-1E46-B629-3A49FBB08287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M/L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286-1E46-B629-3A49FBB08287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286-1E46-B629-3A49FBB0828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stat!$K$3:$K$14</c:f>
              <c:strCache>
                <c:ptCount val="12"/>
                <c:pt idx="0">
                  <c:v>P100</c:v>
                </c:pt>
                <c:pt idx="1">
                  <c:v>P150</c:v>
                </c:pt>
                <c:pt idx="2">
                  <c:v>P159</c:v>
                </c:pt>
                <c:pt idx="3">
                  <c:v>P188</c:v>
                </c:pt>
                <c:pt idx="4">
                  <c:v>P206</c:v>
                </c:pt>
                <c:pt idx="5">
                  <c:v>P213</c:v>
                </c:pt>
                <c:pt idx="6">
                  <c:v>P237</c:v>
                </c:pt>
                <c:pt idx="7">
                  <c:v>P244</c:v>
                </c:pt>
                <c:pt idx="8">
                  <c:v>P282</c:v>
                </c:pt>
                <c:pt idx="9">
                  <c:v>P316</c:v>
                </c:pt>
                <c:pt idx="10">
                  <c:v>P320</c:v>
                </c:pt>
                <c:pt idx="11">
                  <c:v>P321</c:v>
                </c:pt>
              </c:strCache>
            </c:strRef>
          </c:cat>
          <c:val>
            <c:numRef>
              <c:f>stat!$L$3:$L$14</c:f>
              <c:numCache>
                <c:formatCode>0.00%</c:formatCode>
                <c:ptCount val="12"/>
                <c:pt idx="0">
                  <c:v>0.035</c:v>
                </c:pt>
                <c:pt idx="1">
                  <c:v>0.239</c:v>
                </c:pt>
                <c:pt idx="2">
                  <c:v>0.007</c:v>
                </c:pt>
                <c:pt idx="3">
                  <c:v>0.014</c:v>
                </c:pt>
                <c:pt idx="4" formatCode="0%">
                  <c:v>0.07</c:v>
                </c:pt>
                <c:pt idx="5">
                  <c:v>0.014</c:v>
                </c:pt>
                <c:pt idx="6" formatCode="General">
                  <c:v>0.0</c:v>
                </c:pt>
                <c:pt idx="7">
                  <c:v>0.155</c:v>
                </c:pt>
                <c:pt idx="8" formatCode="General">
                  <c:v>0.0</c:v>
                </c:pt>
                <c:pt idx="9" formatCode="General">
                  <c:v>0.0</c:v>
                </c:pt>
                <c:pt idx="10">
                  <c:v>0.007</c:v>
                </c:pt>
                <c:pt idx="11">
                  <c:v>0.007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286-1E46-B629-3A49FBB08287}"/>
            </c:ext>
          </c:extLst>
        </c:ser>
        <c:ser>
          <c:idx val="1"/>
          <c:order val="1"/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286-1E46-B629-3A49FBB0828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286-1E46-B629-3A49FBB08287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286-1E46-B629-3A49FBB08287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286-1E46-B629-3A49FBB08287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286-1E46-B629-3A49FBB0828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stat!$K$3:$K$14</c:f>
              <c:strCache>
                <c:ptCount val="12"/>
                <c:pt idx="0">
                  <c:v>P100</c:v>
                </c:pt>
                <c:pt idx="1">
                  <c:v>P150</c:v>
                </c:pt>
                <c:pt idx="2">
                  <c:v>P159</c:v>
                </c:pt>
                <c:pt idx="3">
                  <c:v>P188</c:v>
                </c:pt>
                <c:pt idx="4">
                  <c:v>P206</c:v>
                </c:pt>
                <c:pt idx="5">
                  <c:v>P213</c:v>
                </c:pt>
                <c:pt idx="6">
                  <c:v>P237</c:v>
                </c:pt>
                <c:pt idx="7">
                  <c:v>P244</c:v>
                </c:pt>
                <c:pt idx="8">
                  <c:v>P282</c:v>
                </c:pt>
                <c:pt idx="9">
                  <c:v>P316</c:v>
                </c:pt>
                <c:pt idx="10">
                  <c:v>P320</c:v>
                </c:pt>
                <c:pt idx="11">
                  <c:v>P321</c:v>
                </c:pt>
              </c:strCache>
            </c:strRef>
          </c:cat>
          <c:val>
            <c:numRef>
              <c:f>stat!$M$3:$M$14</c:f>
              <c:numCache>
                <c:formatCode>0.00%</c:formatCode>
                <c:ptCount val="12"/>
                <c:pt idx="0">
                  <c:v>0.007</c:v>
                </c:pt>
                <c:pt idx="1">
                  <c:v>0.105</c:v>
                </c:pt>
                <c:pt idx="4">
                  <c:v>0.028</c:v>
                </c:pt>
                <c:pt idx="5">
                  <c:v>0.007</c:v>
                </c:pt>
                <c:pt idx="7">
                  <c:v>0.007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286-1E46-B629-3A49FBB08287}"/>
            </c:ext>
          </c:extLst>
        </c:ser>
        <c:ser>
          <c:idx val="2"/>
          <c:order val="2"/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I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286-1E46-B629-3A49FBB08287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286-1E46-B629-3A49FBB0828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stat!$K$3:$K$14</c:f>
              <c:strCache>
                <c:ptCount val="12"/>
                <c:pt idx="0">
                  <c:v>P100</c:v>
                </c:pt>
                <c:pt idx="1">
                  <c:v>P150</c:v>
                </c:pt>
                <c:pt idx="2">
                  <c:v>P159</c:v>
                </c:pt>
                <c:pt idx="3">
                  <c:v>P188</c:v>
                </c:pt>
                <c:pt idx="4">
                  <c:v>P206</c:v>
                </c:pt>
                <c:pt idx="5">
                  <c:v>P213</c:v>
                </c:pt>
                <c:pt idx="6">
                  <c:v>P237</c:v>
                </c:pt>
                <c:pt idx="7">
                  <c:v>P244</c:v>
                </c:pt>
                <c:pt idx="8">
                  <c:v>P282</c:v>
                </c:pt>
                <c:pt idx="9">
                  <c:v>P316</c:v>
                </c:pt>
                <c:pt idx="10">
                  <c:v>P320</c:v>
                </c:pt>
                <c:pt idx="11">
                  <c:v>P321</c:v>
                </c:pt>
              </c:strCache>
            </c:strRef>
          </c:cat>
          <c:val>
            <c:numRef>
              <c:f>stat!$N$3:$N$14</c:f>
              <c:numCache>
                <c:formatCode>0.00%</c:formatCode>
                <c:ptCount val="12"/>
                <c:pt idx="1">
                  <c:v>0.028</c:v>
                </c:pt>
                <c:pt idx="4">
                  <c:v>0.021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A286-1E46-B629-3A49FBB08287}"/>
            </c:ext>
          </c:extLst>
        </c:ser>
        <c:ser>
          <c:idx val="3"/>
          <c:order val="3"/>
          <c:invertIfNegative val="0"/>
          <c:dLbls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286-1E46-B629-3A49FBB08287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286-1E46-B629-3A49FBB0828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stat!$K$3:$K$14</c:f>
              <c:strCache>
                <c:ptCount val="12"/>
                <c:pt idx="0">
                  <c:v>P100</c:v>
                </c:pt>
                <c:pt idx="1">
                  <c:v>P150</c:v>
                </c:pt>
                <c:pt idx="2">
                  <c:v>P159</c:v>
                </c:pt>
                <c:pt idx="3">
                  <c:v>P188</c:v>
                </c:pt>
                <c:pt idx="4">
                  <c:v>P206</c:v>
                </c:pt>
                <c:pt idx="5">
                  <c:v>P213</c:v>
                </c:pt>
                <c:pt idx="6">
                  <c:v>P237</c:v>
                </c:pt>
                <c:pt idx="7">
                  <c:v>P244</c:v>
                </c:pt>
                <c:pt idx="8">
                  <c:v>P282</c:v>
                </c:pt>
                <c:pt idx="9">
                  <c:v>P316</c:v>
                </c:pt>
                <c:pt idx="10">
                  <c:v>P320</c:v>
                </c:pt>
                <c:pt idx="11">
                  <c:v>P321</c:v>
                </c:pt>
              </c:strCache>
            </c:strRef>
          </c:cat>
          <c:val>
            <c:numRef>
              <c:f>stat!$O$3:$O$14</c:f>
              <c:numCache>
                <c:formatCode>0.00%</c:formatCode>
                <c:ptCount val="12"/>
                <c:pt idx="1">
                  <c:v>0.014</c:v>
                </c:pt>
                <c:pt idx="4">
                  <c:v>0.007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A286-1E46-B629-3A49FBB08287}"/>
            </c:ext>
          </c:extLst>
        </c:ser>
        <c:ser>
          <c:idx val="4"/>
          <c:order val="4"/>
          <c:invertIfNegative val="0"/>
          <c:cat>
            <c:strRef>
              <c:f>stat!$K$3:$K$14</c:f>
              <c:strCache>
                <c:ptCount val="12"/>
                <c:pt idx="0">
                  <c:v>P100</c:v>
                </c:pt>
                <c:pt idx="1">
                  <c:v>P150</c:v>
                </c:pt>
                <c:pt idx="2">
                  <c:v>P159</c:v>
                </c:pt>
                <c:pt idx="3">
                  <c:v>P188</c:v>
                </c:pt>
                <c:pt idx="4">
                  <c:v>P206</c:v>
                </c:pt>
                <c:pt idx="5">
                  <c:v>P213</c:v>
                </c:pt>
                <c:pt idx="6">
                  <c:v>P237</c:v>
                </c:pt>
                <c:pt idx="7">
                  <c:v>P244</c:v>
                </c:pt>
                <c:pt idx="8">
                  <c:v>P282</c:v>
                </c:pt>
                <c:pt idx="9">
                  <c:v>P316</c:v>
                </c:pt>
                <c:pt idx="10">
                  <c:v>P320</c:v>
                </c:pt>
                <c:pt idx="11">
                  <c:v>P321</c:v>
                </c:pt>
              </c:strCache>
            </c:strRef>
          </c:cat>
          <c:val>
            <c:numRef>
              <c:f>stat!$P$3:$P$14</c:f>
              <c:numCache>
                <c:formatCode>0.00%</c:formatCode>
                <c:ptCount val="12"/>
                <c:pt idx="1">
                  <c:v>0.007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A286-1E46-B629-3A49FBB082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6887848"/>
        <c:axId val="-2087902360"/>
      </c:barChart>
      <c:catAx>
        <c:axId val="214688784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087902360"/>
        <c:crosses val="autoZero"/>
        <c:auto val="1"/>
        <c:lblAlgn val="ctr"/>
        <c:lblOffset val="100"/>
        <c:noMultiLvlLbl val="0"/>
      </c:catAx>
      <c:valAx>
        <c:axId val="-2087902360"/>
        <c:scaling>
          <c:orientation val="minMax"/>
          <c:max val="0.4"/>
        </c:scaling>
        <c:delete val="0"/>
        <c:axPos val="l"/>
        <c:numFmt formatCode="0%" sourceLinked="0"/>
        <c:majorTickMark val="out"/>
        <c:minorTickMark val="none"/>
        <c:tickLblPos val="nextTo"/>
        <c:crossAx val="2146887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fr-F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82221865666759"/>
          <c:y val="0.11966145589434"/>
          <c:w val="0.935015875217503"/>
          <c:h val="0.698129390943275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21-B042-80FF-AC8BD20BE4D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100"/>
                      <a:t>V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21-B042-80FF-AC8BD20BE4DC}"/>
                </c:ext>
              </c:extLst>
            </c:dLbl>
            <c:dLbl>
              <c:idx val="2"/>
              <c:layout>
                <c:manualLayout>
                  <c:x val="-2.49968753905762E-7"/>
                  <c:y val="-0.023020975015242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F, F/L, P/L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21-B042-80FF-AC8BD20BE4DC}"/>
                </c:ext>
              </c:extLst>
            </c:dLbl>
            <c:dLbl>
              <c:idx val="3"/>
              <c:layout>
                <c:manualLayout>
                  <c:x val="0.0"/>
                  <c:y val="-0.0191837430187514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D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21-B042-80FF-AC8BD20BE4D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100"/>
                      <a:t>Q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21-B042-80FF-AC8BD20BE4DC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100"/>
                      <a:t>N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21-B042-80FF-AC8BD20BE4DC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100"/>
                      <a:t>K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B21-B042-80FF-AC8BD20BE4DC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00"/>
                      <a:t>D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21-B042-80FF-AC8BD20BE4DC}"/>
                </c:ext>
              </c:extLst>
            </c:dLbl>
            <c:dLbl>
              <c:idx val="8"/>
              <c:layout>
                <c:manualLayout>
                  <c:x val="0.00158730158730159"/>
                  <c:y val="0.0153489279859623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T/C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B21-B042-80FF-AC8BD20BE4DC}"/>
                </c:ext>
              </c:extLst>
            </c:dLbl>
            <c:dLbl>
              <c:idx val="9"/>
              <c:layout>
                <c:manualLayout>
                  <c:x val="0.0"/>
                  <c:y val="-0.0191843472596768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Y, Y/C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21-B042-80FF-AC8BD20BE4DC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B21-B042-80FF-AC8BD20BE4DC}"/>
                </c:ext>
              </c:extLst>
            </c:dLbl>
            <c:dLbl>
              <c:idx val="11"/>
              <c:layout>
                <c:manualLayout>
                  <c:x val="1.16400771730469E-16"/>
                  <c:y val="0.0115110917485463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B21-B042-80FF-AC8BD20BE4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stat!$A$19:$A$30</c:f>
              <c:strCache>
                <c:ptCount val="12"/>
                <c:pt idx="0">
                  <c:v>K100</c:v>
                </c:pt>
                <c:pt idx="1">
                  <c:v>A150</c:v>
                </c:pt>
                <c:pt idx="2">
                  <c:v>L159</c:v>
                </c:pt>
                <c:pt idx="3">
                  <c:v>G188</c:v>
                </c:pt>
                <c:pt idx="4">
                  <c:v>K206</c:v>
                </c:pt>
                <c:pt idx="5">
                  <c:v>T213</c:v>
                </c:pt>
                <c:pt idx="6">
                  <c:v>E237</c:v>
                </c:pt>
                <c:pt idx="7">
                  <c:v>N244</c:v>
                </c:pt>
                <c:pt idx="8">
                  <c:v>S282</c:v>
                </c:pt>
                <c:pt idx="9">
                  <c:v>C316</c:v>
                </c:pt>
                <c:pt idx="10">
                  <c:v>L320</c:v>
                </c:pt>
                <c:pt idx="11">
                  <c:v>V321</c:v>
                </c:pt>
              </c:strCache>
            </c:strRef>
          </c:cat>
          <c:val>
            <c:numRef>
              <c:f>stat!$B$19:$B$30</c:f>
              <c:numCache>
                <c:formatCode>0.00%</c:formatCode>
                <c:ptCount val="12"/>
                <c:pt idx="0">
                  <c:v>0.0</c:v>
                </c:pt>
                <c:pt idx="1">
                  <c:v>0.108</c:v>
                </c:pt>
                <c:pt idx="2">
                  <c:v>0.003</c:v>
                </c:pt>
                <c:pt idx="3">
                  <c:v>0.003</c:v>
                </c:pt>
                <c:pt idx="4" formatCode="0%">
                  <c:v>0.037</c:v>
                </c:pt>
                <c:pt idx="5">
                  <c:v>0.008</c:v>
                </c:pt>
                <c:pt idx="6">
                  <c:v>0.005</c:v>
                </c:pt>
                <c:pt idx="7">
                  <c:v>0.09</c:v>
                </c:pt>
                <c:pt idx="8">
                  <c:v>0.008</c:v>
                </c:pt>
                <c:pt idx="9">
                  <c:v>0.003</c:v>
                </c:pt>
                <c:pt idx="10">
                  <c:v>0.0</c:v>
                </c:pt>
                <c:pt idx="11">
                  <c:v>0.005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B21-B042-80FF-AC8BD20BE4DC}"/>
            </c:ext>
          </c:extLst>
        </c:ser>
        <c:ser>
          <c:idx val="1"/>
          <c:order val="1"/>
          <c:invertIfNegative val="0"/>
          <c:dLbls>
            <c:dLbl>
              <c:idx val="1"/>
              <c:layout>
                <c:manualLayout>
                  <c:x val="0.0"/>
                  <c:y val="0.0076738597520558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B21-B042-80FF-AC8BD20BE4D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B21-B042-80FF-AC8BD20BE4DC}"/>
                </c:ext>
              </c:extLst>
            </c:dLbl>
            <c:dLbl>
              <c:idx val="5"/>
              <c:layout>
                <c:manualLayout>
                  <c:x val="-1.24984376952881E-7"/>
                  <c:y val="-0.023021277135704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B21-B042-80FF-AC8BD20BE4DC}"/>
                </c:ext>
              </c:extLst>
            </c:dLbl>
            <c:dLbl>
              <c:idx val="6"/>
              <c:layout>
                <c:manualLayout>
                  <c:x val="0.0"/>
                  <c:y val="-0.026858207011732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G,</a:t>
                    </a:r>
                    <a:r>
                      <a:rPr lang="en-US" baseline="0"/>
                      <a:t> G/E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B21-B042-80FF-AC8BD20BE4DC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B21-B042-80FF-AC8BD20BE4DC}"/>
                </c:ext>
              </c:extLst>
            </c:dLbl>
            <c:dLbl>
              <c:idx val="8"/>
              <c:layout>
                <c:manualLayout>
                  <c:x val="0.00158730158730159"/>
                  <c:y val="-0.019184649380139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T,T/S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B21-B042-80FF-AC8BD20BE4DC}"/>
                </c:ext>
              </c:extLst>
            </c:dLbl>
            <c:dLbl>
              <c:idx val="11"/>
              <c:layout>
                <c:manualLayout>
                  <c:x val="0.0"/>
                  <c:y val="-0.019184649380139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G/V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B21-B042-80FF-AC8BD20BE4D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stat!$A$19:$A$30</c:f>
              <c:strCache>
                <c:ptCount val="12"/>
                <c:pt idx="0">
                  <c:v>K100</c:v>
                </c:pt>
                <c:pt idx="1">
                  <c:v>A150</c:v>
                </c:pt>
                <c:pt idx="2">
                  <c:v>L159</c:v>
                </c:pt>
                <c:pt idx="3">
                  <c:v>G188</c:v>
                </c:pt>
                <c:pt idx="4">
                  <c:v>K206</c:v>
                </c:pt>
                <c:pt idx="5">
                  <c:v>T213</c:v>
                </c:pt>
                <c:pt idx="6">
                  <c:v>E237</c:v>
                </c:pt>
                <c:pt idx="7">
                  <c:v>N244</c:v>
                </c:pt>
                <c:pt idx="8">
                  <c:v>S282</c:v>
                </c:pt>
                <c:pt idx="9">
                  <c:v>C316</c:v>
                </c:pt>
                <c:pt idx="10">
                  <c:v>L320</c:v>
                </c:pt>
                <c:pt idx="11">
                  <c:v>V321</c:v>
                </c:pt>
              </c:strCache>
            </c:strRef>
          </c:cat>
          <c:val>
            <c:numRef>
              <c:f>stat!$C$19:$C$30</c:f>
              <c:numCache>
                <c:formatCode>0.00%</c:formatCode>
                <c:ptCount val="12"/>
                <c:pt idx="1">
                  <c:v>0.02</c:v>
                </c:pt>
                <c:pt idx="4">
                  <c:v>0.034</c:v>
                </c:pt>
                <c:pt idx="5">
                  <c:v>0.005</c:v>
                </c:pt>
                <c:pt idx="6">
                  <c:v>0.003</c:v>
                </c:pt>
                <c:pt idx="7">
                  <c:v>0.028</c:v>
                </c:pt>
                <c:pt idx="11">
                  <c:v>0.003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CB21-B042-80FF-AC8BD20BE4DC}"/>
            </c:ext>
          </c:extLst>
        </c:ser>
        <c:ser>
          <c:idx val="2"/>
          <c:order val="2"/>
          <c:invertIfNegative val="0"/>
          <c:cat>
            <c:strRef>
              <c:f>stat!$A$19:$A$30</c:f>
              <c:strCache>
                <c:ptCount val="12"/>
                <c:pt idx="0">
                  <c:v>K100</c:v>
                </c:pt>
                <c:pt idx="1">
                  <c:v>A150</c:v>
                </c:pt>
                <c:pt idx="2">
                  <c:v>L159</c:v>
                </c:pt>
                <c:pt idx="3">
                  <c:v>G188</c:v>
                </c:pt>
                <c:pt idx="4">
                  <c:v>K206</c:v>
                </c:pt>
                <c:pt idx="5">
                  <c:v>T213</c:v>
                </c:pt>
                <c:pt idx="6">
                  <c:v>E237</c:v>
                </c:pt>
                <c:pt idx="7">
                  <c:v>N244</c:v>
                </c:pt>
                <c:pt idx="8">
                  <c:v>S282</c:v>
                </c:pt>
                <c:pt idx="9">
                  <c:v>C316</c:v>
                </c:pt>
                <c:pt idx="10">
                  <c:v>L320</c:v>
                </c:pt>
                <c:pt idx="11">
                  <c:v>V321</c:v>
                </c:pt>
              </c:strCache>
            </c:strRef>
          </c:cat>
          <c:val>
            <c:numRef>
              <c:f>stat!$D$19:$D$30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CB21-B042-80FF-AC8BD20BE4DC}"/>
            </c:ext>
          </c:extLst>
        </c:ser>
        <c:ser>
          <c:idx val="3"/>
          <c:order val="3"/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100"/>
                      <a:t>I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B21-B042-80FF-AC8BD20BE4D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100"/>
                      <a:t>T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B21-B042-80FF-AC8BD20BE4DC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00"/>
                      <a:t>I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B21-B042-80FF-AC8BD20BE4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stat!$A$19:$A$30</c:f>
              <c:strCache>
                <c:ptCount val="12"/>
                <c:pt idx="0">
                  <c:v>K100</c:v>
                </c:pt>
                <c:pt idx="1">
                  <c:v>A150</c:v>
                </c:pt>
                <c:pt idx="2">
                  <c:v>L159</c:v>
                </c:pt>
                <c:pt idx="3">
                  <c:v>G188</c:v>
                </c:pt>
                <c:pt idx="4">
                  <c:v>K206</c:v>
                </c:pt>
                <c:pt idx="5">
                  <c:v>T213</c:v>
                </c:pt>
                <c:pt idx="6">
                  <c:v>E237</c:v>
                </c:pt>
                <c:pt idx="7">
                  <c:v>N244</c:v>
                </c:pt>
                <c:pt idx="8">
                  <c:v>S282</c:v>
                </c:pt>
                <c:pt idx="9">
                  <c:v>C316</c:v>
                </c:pt>
                <c:pt idx="10">
                  <c:v>L320</c:v>
                </c:pt>
                <c:pt idx="11">
                  <c:v>V321</c:v>
                </c:pt>
              </c:strCache>
            </c:strRef>
          </c:cat>
          <c:val>
            <c:numRef>
              <c:f>stat!$E$19:$E$30</c:f>
              <c:numCache>
                <c:formatCode>0.00%</c:formatCode>
                <c:ptCount val="12"/>
                <c:pt idx="1">
                  <c:v>0.015</c:v>
                </c:pt>
                <c:pt idx="4">
                  <c:v>0.008</c:v>
                </c:pt>
                <c:pt idx="7">
                  <c:v>0.022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CB21-B042-80FF-AC8BD20BE4DC}"/>
            </c:ext>
          </c:extLst>
        </c:ser>
        <c:ser>
          <c:idx val="4"/>
          <c:order val="4"/>
          <c:invertIfNegative val="0"/>
          <c:cat>
            <c:strRef>
              <c:f>stat!$A$19:$A$30</c:f>
              <c:strCache>
                <c:ptCount val="12"/>
                <c:pt idx="0">
                  <c:v>K100</c:v>
                </c:pt>
                <c:pt idx="1">
                  <c:v>A150</c:v>
                </c:pt>
                <c:pt idx="2">
                  <c:v>L159</c:v>
                </c:pt>
                <c:pt idx="3">
                  <c:v>G188</c:v>
                </c:pt>
                <c:pt idx="4">
                  <c:v>K206</c:v>
                </c:pt>
                <c:pt idx="5">
                  <c:v>T213</c:v>
                </c:pt>
                <c:pt idx="6">
                  <c:v>E237</c:v>
                </c:pt>
                <c:pt idx="7">
                  <c:v>N244</c:v>
                </c:pt>
                <c:pt idx="8">
                  <c:v>S282</c:v>
                </c:pt>
                <c:pt idx="9">
                  <c:v>C316</c:v>
                </c:pt>
                <c:pt idx="10">
                  <c:v>L320</c:v>
                </c:pt>
                <c:pt idx="11">
                  <c:v>V321</c:v>
                </c:pt>
              </c:strCache>
            </c:strRef>
          </c:cat>
          <c:val>
            <c:numRef>
              <c:f>stat!$F$19:$F$30</c:f>
              <c:numCache>
                <c:formatCode>0.00%</c:formatCode>
                <c:ptCount val="12"/>
                <c:pt idx="1">
                  <c:v>0.003</c:v>
                </c:pt>
                <c:pt idx="4">
                  <c:v>0.003</c:v>
                </c:pt>
                <c:pt idx="7">
                  <c:v>0.005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CB21-B042-80FF-AC8BD20BE4DC}"/>
            </c:ext>
          </c:extLst>
        </c:ser>
        <c:ser>
          <c:idx val="5"/>
          <c:order val="5"/>
          <c:invertIfNegative val="0"/>
          <c:cat>
            <c:strRef>
              <c:f>stat!$A$19:$A$30</c:f>
              <c:strCache>
                <c:ptCount val="12"/>
                <c:pt idx="0">
                  <c:v>K100</c:v>
                </c:pt>
                <c:pt idx="1">
                  <c:v>A150</c:v>
                </c:pt>
                <c:pt idx="2">
                  <c:v>L159</c:v>
                </c:pt>
                <c:pt idx="3">
                  <c:v>G188</c:v>
                </c:pt>
                <c:pt idx="4">
                  <c:v>K206</c:v>
                </c:pt>
                <c:pt idx="5">
                  <c:v>T213</c:v>
                </c:pt>
                <c:pt idx="6">
                  <c:v>E237</c:v>
                </c:pt>
                <c:pt idx="7">
                  <c:v>N244</c:v>
                </c:pt>
                <c:pt idx="8">
                  <c:v>S282</c:v>
                </c:pt>
                <c:pt idx="9">
                  <c:v>C316</c:v>
                </c:pt>
                <c:pt idx="10">
                  <c:v>L320</c:v>
                </c:pt>
                <c:pt idx="11">
                  <c:v>V321</c:v>
                </c:pt>
              </c:strCache>
            </c:strRef>
          </c:cat>
          <c:val>
            <c:numRef>
              <c:f>stat!$G$19:$G$30</c:f>
              <c:numCache>
                <c:formatCode>General</c:formatCode>
                <c:ptCount val="12"/>
                <c:pt idx="7" formatCode="0.00%">
                  <c:v>0.003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CB21-B042-80FF-AC8BD20BE4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87246680"/>
        <c:axId val="-2098587032"/>
      </c:barChart>
      <c:catAx>
        <c:axId val="-2087246680"/>
        <c:scaling>
          <c:orientation val="minMax"/>
        </c:scaling>
        <c:delete val="0"/>
        <c:axPos val="t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fr-FR"/>
          </a:p>
        </c:txPr>
        <c:crossAx val="-2098587032"/>
        <c:crosses val="autoZero"/>
        <c:auto val="1"/>
        <c:lblAlgn val="ctr"/>
        <c:lblOffset val="100"/>
        <c:noMultiLvlLbl val="0"/>
      </c:catAx>
      <c:valAx>
        <c:axId val="-2098587032"/>
        <c:scaling>
          <c:orientation val="maxMin"/>
          <c:max val="0.4"/>
          <c:min val="0.0"/>
        </c:scaling>
        <c:delete val="0"/>
        <c:axPos val="l"/>
        <c:numFmt formatCode="0%" sourceLinked="0"/>
        <c:majorTickMark val="out"/>
        <c:minorTickMark val="none"/>
        <c:tickLblPos val="nextTo"/>
        <c:crossAx val="-2087246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57591814735154"/>
          <c:y val="0.0212495600239384"/>
          <c:w val="0.819505425853936"/>
          <c:h val="0.978750439976062"/>
        </c:manualLayout>
      </c:layout>
      <c:pieChart>
        <c:varyColors val="1"/>
        <c:ser>
          <c:idx val="0"/>
          <c:order val="0"/>
          <c:explosion val="2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80E-5647-BCBE-AE32E4699638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180E-5647-BCBE-AE32E4699638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180E-5647-BCBE-AE32E4699638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80E-5647-BCBE-AE32E4699638}"/>
              </c:ext>
            </c:extLst>
          </c:dPt>
          <c:dLbls>
            <c:dLbl>
              <c:idx val="4"/>
              <c:layout>
                <c:manualLayout>
                  <c:x val="0.148742044458966"/>
                  <c:y val="-0.2355038028772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>
                      <a:solidFill>
                        <a:srgbClr val="FFFFFF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0E-5647-BCBE-AE32E46996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'NS5A baseline'!$FR$357:$FR$361</c:f>
              <c:strCache>
                <c:ptCount val="5"/>
                <c:pt idx="0">
                  <c:v>Y93H*</c:v>
                </c:pt>
                <c:pt idx="1">
                  <c:v>A30K</c:v>
                </c:pt>
                <c:pt idx="2">
                  <c:v>A30M/S/T/V</c:v>
                </c:pt>
                <c:pt idx="3">
                  <c:v>other **</c:v>
                </c:pt>
                <c:pt idx="4">
                  <c:v>no RAS</c:v>
                </c:pt>
              </c:strCache>
            </c:strRef>
          </c:cat>
          <c:val>
            <c:numRef>
              <c:f>'NS5A baseline'!$FS$357:$FS$361</c:f>
              <c:numCache>
                <c:formatCode>General</c:formatCode>
                <c:ptCount val="5"/>
                <c:pt idx="0">
                  <c:v>24.0</c:v>
                </c:pt>
                <c:pt idx="1">
                  <c:v>17.0</c:v>
                </c:pt>
                <c:pt idx="2">
                  <c:v>20.0</c:v>
                </c:pt>
                <c:pt idx="3">
                  <c:v>14.0</c:v>
                </c:pt>
                <c:pt idx="4">
                  <c:v>276.0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80E-5647-BCBE-AE32E469963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 b="1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1E7-D64F-8318-6301DD8CF08B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1E7-D64F-8318-6301DD8CF08B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E7-D64F-8318-6301DD8CF08B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D1E7-D64F-8318-6301DD8CF08B}"/>
              </c:ext>
            </c:extLst>
          </c:dPt>
          <c:dLbls>
            <c:dLbl>
              <c:idx val="3"/>
              <c:layout>
                <c:manualLayout>
                  <c:x val="0.172327365329334"/>
                  <c:y val="-0.0026096842024560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E7-D64F-8318-6301DD8CF0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'NS5A Ledi'!$FT$57:$FT$60</c:f>
              <c:strCache>
                <c:ptCount val="4"/>
                <c:pt idx="0">
                  <c:v>Y93H</c:v>
                </c:pt>
                <c:pt idx="1">
                  <c:v>A30K</c:v>
                </c:pt>
                <c:pt idx="2">
                  <c:v>other *</c:v>
                </c:pt>
                <c:pt idx="3">
                  <c:v>no RAS</c:v>
                </c:pt>
              </c:strCache>
            </c:strRef>
          </c:cat>
          <c:val>
            <c:numRef>
              <c:f>'NS5A Ledi'!$FU$57:$FU$60</c:f>
              <c:numCache>
                <c:formatCode>General</c:formatCode>
                <c:ptCount val="4"/>
                <c:pt idx="0">
                  <c:v>12.0</c:v>
                </c:pt>
                <c:pt idx="1">
                  <c:v>6.0</c:v>
                </c:pt>
                <c:pt idx="2">
                  <c:v>4.0</c:v>
                </c:pt>
                <c:pt idx="3">
                  <c:v>29.0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1E7-D64F-8318-6301DD8CF08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 b="1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445283235407"/>
          <c:y val="0.0"/>
          <c:w val="0.649214399182984"/>
          <c:h val="0.910581542422293"/>
        </c:manualLayout>
      </c:layout>
      <c:pieChart>
        <c:varyColors val="1"/>
        <c:ser>
          <c:idx val="0"/>
          <c:order val="0"/>
          <c:explosion val="2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895-394D-9DF7-D1455F008D1B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F895-394D-9DF7-D1455F008D1B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F895-394D-9DF7-D1455F008D1B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895-394D-9DF7-D1455F008D1B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895-394D-9DF7-D1455F008D1B}"/>
              </c:ext>
            </c:extLst>
          </c:dPt>
          <c:dLbls>
            <c:dLbl>
              <c:idx val="1"/>
              <c:layout>
                <c:manualLayout>
                  <c:x val="-0.122886483216111"/>
                  <c:y val="0.0017029433830771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95-394D-9DF7-D1455F008D1B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>
                      <a:solidFill>
                        <a:srgbClr val="FFFFFF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'NS5A DCV'!$FM$269:$FM$273</c:f>
              <c:strCache>
                <c:ptCount val="5"/>
                <c:pt idx="0">
                  <c:v>Y93H/N</c:v>
                </c:pt>
                <c:pt idx="1">
                  <c:v>Y93H + RAS</c:v>
                </c:pt>
                <c:pt idx="2">
                  <c:v>A30K</c:v>
                </c:pt>
                <c:pt idx="3">
                  <c:v>other*</c:v>
                </c:pt>
                <c:pt idx="4">
                  <c:v>no RAS</c:v>
                </c:pt>
              </c:strCache>
            </c:strRef>
          </c:cat>
          <c:val>
            <c:numRef>
              <c:f>'NS5A DCV'!$FN$269:$FN$273</c:f>
              <c:numCache>
                <c:formatCode>General</c:formatCode>
                <c:ptCount val="5"/>
                <c:pt idx="0">
                  <c:v>153.0</c:v>
                </c:pt>
                <c:pt idx="1">
                  <c:v>21.0</c:v>
                </c:pt>
                <c:pt idx="2">
                  <c:v>26.0</c:v>
                </c:pt>
                <c:pt idx="3">
                  <c:v>4.0</c:v>
                </c:pt>
                <c:pt idx="4">
                  <c:v>48.0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895-394D-9DF7-D1455F008D1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217"/>
      </c:pieChart>
    </c:plotArea>
    <c:plotVisOnly val="1"/>
    <c:dispBlanksAs val="gap"/>
    <c:showDLblsOverMax val="0"/>
  </c:chart>
  <c:txPr>
    <a:bodyPr/>
    <a:lstStyle/>
    <a:p>
      <a:pPr>
        <a:defRPr sz="1400" b="1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565161903281"/>
          <c:y val="0.00323466830896125"/>
          <c:w val="0.649214399182984"/>
          <c:h val="0.910581542422293"/>
        </c:manualLayout>
      </c:layout>
      <c:pieChart>
        <c:varyColors val="1"/>
        <c:ser>
          <c:idx val="0"/>
          <c:order val="0"/>
          <c:explosion val="2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B465-5A47-9123-1EAC93364BEA}"/>
              </c:ext>
            </c:extLst>
          </c:dPt>
          <c:dPt>
            <c:idx val="1"/>
            <c:bubble3D val="0"/>
            <c:spPr>
              <a:solidFill>
                <a:schemeClr val="accent6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465-5A47-9123-1EAC93364BEA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465-5A47-9123-1EAC93364BEA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B465-5A47-9123-1EAC93364BEA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465-5A47-9123-1EAC93364BEA}"/>
              </c:ext>
            </c:extLst>
          </c:dPt>
          <c:dLbls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other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65-5A47-9123-1EAC93364BEA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'NS5A DCV'!$FM$269:$FM$273</c:f>
              <c:strCache>
                <c:ptCount val="5"/>
                <c:pt idx="0">
                  <c:v>Y93H/N</c:v>
                </c:pt>
                <c:pt idx="1">
                  <c:v>Y93H + RAS</c:v>
                </c:pt>
                <c:pt idx="2">
                  <c:v>A30K</c:v>
                </c:pt>
                <c:pt idx="3">
                  <c:v>other*</c:v>
                </c:pt>
                <c:pt idx="4">
                  <c:v>no RAS</c:v>
                </c:pt>
              </c:strCache>
            </c:strRef>
          </c:cat>
          <c:val>
            <c:numRef>
              <c:f>'NS5A DCV'!$FN$269:$FN$273</c:f>
              <c:numCache>
                <c:formatCode>General</c:formatCode>
                <c:ptCount val="5"/>
                <c:pt idx="0">
                  <c:v>153.0</c:v>
                </c:pt>
                <c:pt idx="1">
                  <c:v>21.0</c:v>
                </c:pt>
                <c:pt idx="2">
                  <c:v>26.0</c:v>
                </c:pt>
                <c:pt idx="3">
                  <c:v>4.0</c:v>
                </c:pt>
                <c:pt idx="4">
                  <c:v>48.0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465-5A47-9123-1EAC93364BE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217"/>
      </c:pieChart>
    </c:plotArea>
    <c:plotVisOnly val="1"/>
    <c:dispBlanksAs val="gap"/>
    <c:showDLblsOverMax val="0"/>
  </c:chart>
  <c:txPr>
    <a:bodyPr/>
    <a:lstStyle/>
    <a:p>
      <a:pPr>
        <a:defRPr sz="1800" b="1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751-DB4C-9008-C8143F415A16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1751-DB4C-9008-C8143F415A16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1751-DB4C-9008-C8143F415A16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1751-DB4C-9008-C8143F415A16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1751-DB4C-9008-C8143F415A16}"/>
              </c:ext>
            </c:extLst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'NS5A DCV'!$FM$278:$FM$282</c:f>
              <c:strCache>
                <c:ptCount val="5"/>
                <c:pt idx="0">
                  <c:v>M28I/V-Y93H</c:v>
                </c:pt>
                <c:pt idx="1">
                  <c:v>A30R/S/T-Y93H</c:v>
                </c:pt>
                <c:pt idx="2">
                  <c:v>A30K-Y93H</c:v>
                </c:pt>
                <c:pt idx="3">
                  <c:v>R58S-Y93H</c:v>
                </c:pt>
                <c:pt idx="4">
                  <c:v>Q54L+Y93H</c:v>
                </c:pt>
              </c:strCache>
            </c:strRef>
          </c:cat>
          <c:val>
            <c:numRef>
              <c:f>'NS5A DCV'!$FN$278:$FN$282</c:f>
              <c:numCache>
                <c:formatCode>General</c:formatCode>
                <c:ptCount val="5"/>
                <c:pt idx="0">
                  <c:v>2.0</c:v>
                </c:pt>
                <c:pt idx="1">
                  <c:v>11.0</c:v>
                </c:pt>
                <c:pt idx="2">
                  <c:v>4.0</c:v>
                </c:pt>
                <c:pt idx="3">
                  <c:v>3.0</c:v>
                </c:pt>
                <c:pt idx="4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751-DB4C-9008-C8143F415A1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 b="1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E1B-2549-9CF4-224EB4783A3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FE1B-2549-9CF4-224EB4783A3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FE1B-2549-9CF4-224EB4783A3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E1B-2549-9CF4-224EB4783A3D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E1B-2549-9CF4-224EB4783A3D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'NS5A Vel sof'!$FR$59:$FR$63</c:f>
              <c:strCache>
                <c:ptCount val="5"/>
                <c:pt idx="0">
                  <c:v>Y93H</c:v>
                </c:pt>
                <c:pt idx="1">
                  <c:v>Y93H+ RAS**</c:v>
                </c:pt>
                <c:pt idx="2">
                  <c:v>A30K</c:v>
                </c:pt>
                <c:pt idx="3">
                  <c:v>Other*</c:v>
                </c:pt>
                <c:pt idx="4">
                  <c:v>no RAS</c:v>
                </c:pt>
              </c:strCache>
            </c:strRef>
          </c:cat>
          <c:val>
            <c:numRef>
              <c:f>'NS5A Vel sof'!$FS$59:$FS$63</c:f>
              <c:numCache>
                <c:formatCode>General</c:formatCode>
                <c:ptCount val="5"/>
                <c:pt idx="0">
                  <c:v>20.0</c:v>
                </c:pt>
                <c:pt idx="1">
                  <c:v>5.0</c:v>
                </c:pt>
                <c:pt idx="2">
                  <c:v>1.0</c:v>
                </c:pt>
                <c:pt idx="3">
                  <c:v>2.0</c:v>
                </c:pt>
                <c:pt idx="4">
                  <c:v>13.0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E1B-2549-9CF4-224EB4783A3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 b="1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fr-FR" sz="3200" dirty="0"/>
              <a:t>G/</a:t>
            </a:r>
            <a:r>
              <a:rPr lang="fr-FR" sz="3200" dirty="0" smtClean="0"/>
              <a:t>P (n=8)</a:t>
            </a:r>
            <a:endParaRPr lang="fr-FR" sz="32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G/P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rgbClr val="FFFFFF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2B4-144F-AEED-98DD5E195D70}"/>
              </c:ext>
            </c:extLst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rgbClr val="FFFFFF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2B4-144F-AEED-98DD5E195D70}"/>
              </c:ext>
            </c:extLst>
          </c:dPt>
          <c:dPt>
            <c:idx val="2"/>
            <c:bubble3D val="0"/>
            <c:explosion val="2"/>
            <c:spPr>
              <a:solidFill>
                <a:srgbClr val="C00000"/>
              </a:solidFill>
              <a:ln>
                <a:solidFill>
                  <a:srgbClr val="FFFFFF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2B4-144F-AEED-98DD5E195D70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2000" b="1">
                      <a:solidFill>
                        <a:srgbClr val="FFFFFF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Feuil1!$A$2:$A$4</c:f>
              <c:strCache>
                <c:ptCount val="3"/>
                <c:pt idx="0">
                  <c:v>No RAS</c:v>
                </c:pt>
                <c:pt idx="1">
                  <c:v>NS5A RAS </c:v>
                </c:pt>
                <c:pt idx="2">
                  <c:v>NS3+NS5A RASs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0.25</c:v>
                </c:pt>
                <c:pt idx="1">
                  <c:v>0.25</c:v>
                </c:pt>
                <c:pt idx="2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2B4-144F-AEED-98DD5E195D7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077-AB46-A3CB-C616A538F451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077-AB46-A3CB-C616A538F451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8077-AB46-A3CB-C616A538F451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077-AB46-A3CB-C616A538F451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8077-AB46-A3CB-C616A538F451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pPr>
                      <a:defRPr sz="1600">
                        <a:solidFill>
                          <a:srgbClr val="000000"/>
                        </a:solidFill>
                      </a:defRPr>
                    </a:pPr>
                    <a:r>
                      <a:rPr lang="en-US" sz="1600" dirty="0">
                        <a:solidFill>
                          <a:srgbClr val="000000"/>
                        </a:solidFill>
                      </a:rPr>
                      <a:t>A30K + Y93H</a:t>
                    </a:r>
                  </a:p>
                  <a:p>
                    <a:pPr>
                      <a:defRPr sz="1600">
                        <a:solidFill>
                          <a:srgbClr val="000000"/>
                        </a:solidFill>
                      </a:defRPr>
                    </a:pPr>
                    <a:r>
                      <a:rPr lang="en-US" sz="1600" dirty="0">
                        <a:solidFill>
                          <a:srgbClr val="000000"/>
                        </a:solidFill>
                      </a:rPr>
                      <a:t>33%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4401620368017849"/>
                      <c:h val="0.162338540627653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077-AB46-A3CB-C616A538F45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FFFFFF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'NS5A pibrent'!$FR$14:$FR$17</c:f>
              <c:strCache>
                <c:ptCount val="4"/>
                <c:pt idx="0">
                  <c:v>Y93H</c:v>
                </c:pt>
                <c:pt idx="1">
                  <c:v>A30K+Y93H</c:v>
                </c:pt>
                <c:pt idx="2">
                  <c:v>A30K </c:v>
                </c:pt>
                <c:pt idx="3">
                  <c:v>no RAS</c:v>
                </c:pt>
              </c:strCache>
            </c:strRef>
          </c:cat>
          <c:val>
            <c:numRef>
              <c:f>'NS5A pibrent'!$FS$14:$FS$17</c:f>
              <c:numCache>
                <c:formatCode>General</c:formatCode>
                <c:ptCount val="4"/>
                <c:pt idx="0">
                  <c:v>2.0</c:v>
                </c:pt>
                <c:pt idx="1">
                  <c:v>3.0</c:v>
                </c:pt>
                <c:pt idx="2">
                  <c:v>1.0</c:v>
                </c:pt>
                <c:pt idx="3">
                  <c:v>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077-AB46-A3CB-C616A538F45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 b="1"/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8C7F6-912D-4642-822D-3E3EC79BC772}" type="doc">
      <dgm:prSet loTypeId="urn:microsoft.com/office/officeart/2005/8/layout/hierarchy1" loCatId="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fr-FR"/>
        </a:p>
      </dgm:t>
    </dgm:pt>
    <dgm:pt modelId="{7A90B727-AB95-E243-9301-2B677D1DE4B5}">
      <dgm:prSet phldrT="[Texte]" custT="1"/>
      <dgm:spPr/>
      <dgm:t>
        <a:bodyPr/>
        <a:lstStyle/>
        <a:p>
          <a:r>
            <a:rPr lang="en-US" sz="1600" b="1" noProof="0" dirty="0"/>
            <a:t>2656</a:t>
          </a:r>
          <a:r>
            <a:rPr lang="en-US" sz="1600" noProof="0" dirty="0"/>
            <a:t> HCV (+) patients  </a:t>
          </a:r>
        </a:p>
        <a:p>
          <a:r>
            <a:rPr lang="en-US" sz="1600" noProof="0" dirty="0"/>
            <a:t>(with NS5A sequences)</a:t>
          </a:r>
        </a:p>
      </dgm:t>
    </dgm:pt>
    <dgm:pt modelId="{97E7E94B-547A-A647-95FB-06212ACDB40C}" type="parTrans" cxnId="{987AAB07-49D2-3945-95BE-D370D9D0A74B}">
      <dgm:prSet/>
      <dgm:spPr/>
      <dgm:t>
        <a:bodyPr/>
        <a:lstStyle/>
        <a:p>
          <a:endParaRPr lang="fr-FR" sz="1400"/>
        </a:p>
      </dgm:t>
    </dgm:pt>
    <dgm:pt modelId="{E1E26F26-35C2-B145-94E4-15B4AFBB3BCF}" type="sibTrans" cxnId="{987AAB07-49D2-3945-95BE-D370D9D0A74B}">
      <dgm:prSet/>
      <dgm:spPr/>
      <dgm:t>
        <a:bodyPr/>
        <a:lstStyle/>
        <a:p>
          <a:endParaRPr lang="fr-FR" sz="1400"/>
        </a:p>
      </dgm:t>
    </dgm:pt>
    <dgm:pt modelId="{B42B0115-E237-EF48-B2CF-13414939AE02}" type="asst">
      <dgm:prSet phldrT="[Texte]" custT="1"/>
      <dgm:spPr/>
      <dgm:t>
        <a:bodyPr/>
        <a:lstStyle/>
        <a:p>
          <a:r>
            <a:rPr lang="en-US" sz="1600" b="1" noProof="0" dirty="0"/>
            <a:t>863</a:t>
          </a:r>
          <a:r>
            <a:rPr lang="en-US" sz="1600" noProof="0" dirty="0"/>
            <a:t> GT-3 patient sequences</a:t>
          </a:r>
        </a:p>
      </dgm:t>
    </dgm:pt>
    <dgm:pt modelId="{0A3A078D-E8D6-364B-8103-19A30C6F574B}" type="parTrans" cxnId="{7287DAAE-5FFD-644D-BC57-2A2670EF3D05}">
      <dgm:prSet/>
      <dgm:spPr/>
      <dgm:t>
        <a:bodyPr/>
        <a:lstStyle/>
        <a:p>
          <a:endParaRPr lang="en-US" sz="1400" noProof="0" dirty="0"/>
        </a:p>
      </dgm:t>
    </dgm:pt>
    <dgm:pt modelId="{8BFF88E2-9A91-F74A-BF1F-8E1C81BC017F}" type="sibTrans" cxnId="{7287DAAE-5FFD-644D-BC57-2A2670EF3D05}">
      <dgm:prSet/>
      <dgm:spPr/>
      <dgm:t>
        <a:bodyPr/>
        <a:lstStyle/>
        <a:p>
          <a:endParaRPr lang="fr-FR" sz="1400"/>
        </a:p>
      </dgm:t>
    </dgm:pt>
    <dgm:pt modelId="{D75A41BB-36E2-CD4E-937D-AD9E49BA89B0}" type="asst">
      <dgm:prSet phldrT="[Texte]" custT="1"/>
      <dgm:spPr>
        <a:solidFill>
          <a:schemeClr val="accent4">
            <a:lumMod val="50000"/>
            <a:alpha val="90000"/>
          </a:schemeClr>
        </a:solidFill>
      </dgm:spPr>
      <dgm:t>
        <a:bodyPr/>
        <a:lstStyle/>
        <a:p>
          <a:r>
            <a:rPr lang="en-US" sz="1800" b="1" noProof="0" dirty="0">
              <a:solidFill>
                <a:schemeClr val="bg1"/>
              </a:solidFill>
            </a:rPr>
            <a:t>351</a:t>
          </a:r>
          <a:r>
            <a:rPr lang="en-US" sz="1400" noProof="0" dirty="0">
              <a:solidFill>
                <a:schemeClr val="bg1"/>
              </a:solidFill>
            </a:rPr>
            <a:t> </a:t>
          </a:r>
          <a:br>
            <a:rPr lang="en-US" sz="1400" noProof="0" dirty="0">
              <a:solidFill>
                <a:schemeClr val="bg1"/>
              </a:solidFill>
            </a:rPr>
          </a:br>
          <a:r>
            <a:rPr lang="en-US" sz="1400" noProof="0" dirty="0">
              <a:solidFill>
                <a:schemeClr val="bg1"/>
              </a:solidFill>
            </a:rPr>
            <a:t>DAA-naïve</a:t>
          </a:r>
        </a:p>
      </dgm:t>
    </dgm:pt>
    <dgm:pt modelId="{BE16D3F3-8FFA-FB4F-8C48-FD21F4792A27}" type="parTrans" cxnId="{86527BC4-B9A4-6F40-AB32-B2578CAFB402}">
      <dgm:prSet/>
      <dgm:spPr/>
      <dgm:t>
        <a:bodyPr/>
        <a:lstStyle/>
        <a:p>
          <a:endParaRPr lang="en-US" sz="1400" noProof="0" dirty="0"/>
        </a:p>
      </dgm:t>
    </dgm:pt>
    <dgm:pt modelId="{E4BD7E6F-949A-D647-9F1A-655539E16812}" type="sibTrans" cxnId="{86527BC4-B9A4-6F40-AB32-B2578CAFB402}">
      <dgm:prSet/>
      <dgm:spPr/>
      <dgm:t>
        <a:bodyPr/>
        <a:lstStyle/>
        <a:p>
          <a:endParaRPr lang="fr-FR" sz="1400"/>
        </a:p>
      </dgm:t>
    </dgm:pt>
    <dgm:pt modelId="{EDAC7108-C693-F949-B9FD-EC3337F1AE2E}" type="asst">
      <dgm:prSet phldrT="[Texte]" custT="1"/>
      <dgm:spPr>
        <a:solidFill>
          <a:schemeClr val="accent4">
            <a:lumMod val="50000"/>
            <a:alpha val="90000"/>
          </a:schemeClr>
        </a:solidFill>
      </dgm:spPr>
      <dgm:t>
        <a:bodyPr/>
        <a:lstStyle/>
        <a:p>
          <a:r>
            <a:rPr lang="en-US" sz="1800" b="1" noProof="0" dirty="0">
              <a:solidFill>
                <a:schemeClr val="bg1"/>
              </a:solidFill>
            </a:rPr>
            <a:t>384 </a:t>
          </a:r>
          <a:endParaRPr lang="en-US" sz="1400" noProof="0" dirty="0">
            <a:solidFill>
              <a:schemeClr val="bg1"/>
            </a:solidFill>
          </a:endParaRPr>
        </a:p>
        <a:p>
          <a:r>
            <a:rPr lang="en-US" sz="1400" noProof="0" dirty="0">
              <a:solidFill>
                <a:schemeClr val="bg1"/>
              </a:solidFill>
            </a:rPr>
            <a:t>DAA failures</a:t>
          </a:r>
        </a:p>
      </dgm:t>
    </dgm:pt>
    <dgm:pt modelId="{A6138C94-F790-1942-9ED2-421151FFDB1D}" type="parTrans" cxnId="{8B972E79-3FB6-FD4B-9984-B85A6B806D3C}">
      <dgm:prSet/>
      <dgm:spPr/>
      <dgm:t>
        <a:bodyPr/>
        <a:lstStyle/>
        <a:p>
          <a:endParaRPr lang="en-US" sz="1400" noProof="0" dirty="0"/>
        </a:p>
      </dgm:t>
    </dgm:pt>
    <dgm:pt modelId="{BFCFA608-6B38-AB40-A143-23BFFC549125}" type="sibTrans" cxnId="{8B972E79-3FB6-FD4B-9984-B85A6B806D3C}">
      <dgm:prSet/>
      <dgm:spPr/>
      <dgm:t>
        <a:bodyPr/>
        <a:lstStyle/>
        <a:p>
          <a:endParaRPr lang="fr-FR" sz="1400"/>
        </a:p>
      </dgm:t>
    </dgm:pt>
    <dgm:pt modelId="{262126EA-5C6A-43A8-ADEB-71CBE4843945}" type="asst">
      <dgm:prSet phldrT="[Texte]" custT="1"/>
      <dgm:spPr/>
      <dgm:t>
        <a:bodyPr/>
        <a:lstStyle/>
        <a:p>
          <a:r>
            <a:rPr lang="en-US" sz="1400" b="1" noProof="0" dirty="0"/>
            <a:t>430 </a:t>
          </a:r>
          <a:r>
            <a:rPr lang="en-US" sz="1400" noProof="0" dirty="0"/>
            <a:t/>
          </a:r>
          <a:br>
            <a:rPr lang="en-US" sz="1400" noProof="0" dirty="0"/>
          </a:br>
          <a:r>
            <a:rPr lang="en-US" sz="1400" noProof="0" dirty="0"/>
            <a:t>Antiviral therapy</a:t>
          </a:r>
          <a:br>
            <a:rPr lang="en-US" sz="1400" noProof="0" dirty="0"/>
          </a:br>
          <a:r>
            <a:rPr lang="en-US" sz="1400" noProof="0" dirty="0"/>
            <a:t>failures</a:t>
          </a:r>
        </a:p>
      </dgm:t>
    </dgm:pt>
    <dgm:pt modelId="{A7B98672-2800-43E5-A547-25050CCC6762}" type="parTrans" cxnId="{9881D61C-9061-47E5-BC83-A21FE7934623}">
      <dgm:prSet/>
      <dgm:spPr/>
      <dgm:t>
        <a:bodyPr/>
        <a:lstStyle/>
        <a:p>
          <a:endParaRPr lang="fr-FR" sz="1400"/>
        </a:p>
      </dgm:t>
    </dgm:pt>
    <dgm:pt modelId="{DCC35223-0A39-47C8-9D6D-369F33E91647}" type="sibTrans" cxnId="{9881D61C-9061-47E5-BC83-A21FE7934623}">
      <dgm:prSet/>
      <dgm:spPr/>
      <dgm:t>
        <a:bodyPr/>
        <a:lstStyle/>
        <a:p>
          <a:endParaRPr lang="fr-FR" sz="1400"/>
        </a:p>
      </dgm:t>
    </dgm:pt>
    <dgm:pt modelId="{2FA27D9F-8FB7-C24D-9916-4D437CEA6877}" type="pres">
      <dgm:prSet presAssocID="{5308C7F6-912D-4642-822D-3E3EC79BC77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E9C2CB9-CB00-B241-86BA-E7C4634C2081}" type="pres">
      <dgm:prSet presAssocID="{7A90B727-AB95-E243-9301-2B677D1DE4B5}" presName="hierRoot1" presStyleCnt="0"/>
      <dgm:spPr/>
    </dgm:pt>
    <dgm:pt modelId="{7EFB7977-9E60-024C-806C-187BD4642BBD}" type="pres">
      <dgm:prSet presAssocID="{7A90B727-AB95-E243-9301-2B677D1DE4B5}" presName="composite" presStyleCnt="0"/>
      <dgm:spPr/>
    </dgm:pt>
    <dgm:pt modelId="{B44733BF-F172-7B44-9240-127E1EC0FEBD}" type="pres">
      <dgm:prSet presAssocID="{7A90B727-AB95-E243-9301-2B677D1DE4B5}" presName="background" presStyleLbl="node0" presStyleIdx="0" presStyleCnt="1"/>
      <dgm:spPr/>
    </dgm:pt>
    <dgm:pt modelId="{785881B5-9D2B-EA46-9F6B-B6665C0FD115}" type="pres">
      <dgm:prSet presAssocID="{7A90B727-AB95-E243-9301-2B677D1DE4B5}" presName="text" presStyleLbl="fgAcc0" presStyleIdx="0" presStyleCnt="1" custScaleX="21640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67EE9D7-30EC-0F4D-AC92-4A276018BE92}" type="pres">
      <dgm:prSet presAssocID="{7A90B727-AB95-E243-9301-2B677D1DE4B5}" presName="hierChild2" presStyleCnt="0"/>
      <dgm:spPr/>
    </dgm:pt>
    <dgm:pt modelId="{A9F788BD-CA27-5E4F-9067-AB6C17C33C19}" type="pres">
      <dgm:prSet presAssocID="{0A3A078D-E8D6-364B-8103-19A30C6F574B}" presName="Name10" presStyleLbl="parChTrans1D2" presStyleIdx="0" presStyleCnt="1"/>
      <dgm:spPr/>
      <dgm:t>
        <a:bodyPr/>
        <a:lstStyle/>
        <a:p>
          <a:endParaRPr lang="fr-FR"/>
        </a:p>
      </dgm:t>
    </dgm:pt>
    <dgm:pt modelId="{3DA1E04B-86D8-1949-9E75-86277FCABB69}" type="pres">
      <dgm:prSet presAssocID="{B42B0115-E237-EF48-B2CF-13414939AE02}" presName="hierRoot2" presStyleCnt="0"/>
      <dgm:spPr/>
    </dgm:pt>
    <dgm:pt modelId="{2A441CC4-ACFE-5F41-B1BC-E14575D9BD14}" type="pres">
      <dgm:prSet presAssocID="{B42B0115-E237-EF48-B2CF-13414939AE02}" presName="composite2" presStyleCnt="0"/>
      <dgm:spPr/>
    </dgm:pt>
    <dgm:pt modelId="{6C626293-6B3D-A048-B1DB-3F9615B01B21}" type="pres">
      <dgm:prSet presAssocID="{B42B0115-E237-EF48-B2CF-13414939AE02}" presName="background2" presStyleLbl="asst1" presStyleIdx="0" presStyleCnt="4"/>
      <dgm:spPr/>
    </dgm:pt>
    <dgm:pt modelId="{157EC470-D192-DE46-A869-EFB05138FD59}" type="pres">
      <dgm:prSet presAssocID="{B42B0115-E237-EF48-B2CF-13414939AE02}" presName="text2" presStyleLbl="fgAcc2" presStyleIdx="0" presStyleCnt="1" custScaleX="21808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4CD75D-8CCA-EF45-88B0-825AF1DE1155}" type="pres">
      <dgm:prSet presAssocID="{B42B0115-E237-EF48-B2CF-13414939AE02}" presName="hierChild3" presStyleCnt="0"/>
      <dgm:spPr/>
    </dgm:pt>
    <dgm:pt modelId="{6BEE248F-7CD2-3443-BC81-58330902D624}" type="pres">
      <dgm:prSet presAssocID="{BE16D3F3-8FFA-FB4F-8C48-FD21F4792A27}" presName="Name17" presStyleLbl="parChTrans1D3" presStyleIdx="0" presStyleCnt="2"/>
      <dgm:spPr/>
      <dgm:t>
        <a:bodyPr/>
        <a:lstStyle/>
        <a:p>
          <a:endParaRPr lang="fr-FR"/>
        </a:p>
      </dgm:t>
    </dgm:pt>
    <dgm:pt modelId="{9789EF92-16B1-C242-B0F1-96BF786A7744}" type="pres">
      <dgm:prSet presAssocID="{D75A41BB-36E2-CD4E-937D-AD9E49BA89B0}" presName="hierRoot3" presStyleCnt="0"/>
      <dgm:spPr/>
    </dgm:pt>
    <dgm:pt modelId="{12BA206B-3154-774D-A6FD-B8C82EF0F7B2}" type="pres">
      <dgm:prSet presAssocID="{D75A41BB-36E2-CD4E-937D-AD9E49BA89B0}" presName="composite3" presStyleCnt="0"/>
      <dgm:spPr/>
    </dgm:pt>
    <dgm:pt modelId="{B2280866-D619-2D4D-AC7F-00A27DDC953F}" type="pres">
      <dgm:prSet presAssocID="{D75A41BB-36E2-CD4E-937D-AD9E49BA89B0}" presName="background3" presStyleLbl="asst1" presStyleIdx="1" presStyleCnt="4"/>
      <dgm:spPr/>
    </dgm:pt>
    <dgm:pt modelId="{F0E2941A-7AB3-C146-BE44-36FDE2D9CC3F}" type="pres">
      <dgm:prSet presAssocID="{D75A41BB-36E2-CD4E-937D-AD9E49BA89B0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83EFA85-89C6-F048-BE90-41B8E9288874}" type="pres">
      <dgm:prSet presAssocID="{D75A41BB-36E2-CD4E-937D-AD9E49BA89B0}" presName="hierChild4" presStyleCnt="0"/>
      <dgm:spPr/>
    </dgm:pt>
    <dgm:pt modelId="{EEAA567C-0E57-44A7-8FF4-8E215401FF5C}" type="pres">
      <dgm:prSet presAssocID="{A7B98672-2800-43E5-A547-25050CCC6762}" presName="Name17" presStyleLbl="parChTrans1D3" presStyleIdx="1" presStyleCnt="2"/>
      <dgm:spPr/>
      <dgm:t>
        <a:bodyPr/>
        <a:lstStyle/>
        <a:p>
          <a:endParaRPr lang="fr-FR"/>
        </a:p>
      </dgm:t>
    </dgm:pt>
    <dgm:pt modelId="{4533D4E0-90E3-4C3B-AEF5-C3CCB07E51EE}" type="pres">
      <dgm:prSet presAssocID="{262126EA-5C6A-43A8-ADEB-71CBE4843945}" presName="hierRoot3" presStyleCnt="0"/>
      <dgm:spPr/>
    </dgm:pt>
    <dgm:pt modelId="{77CB87FF-BBCE-47FE-B570-7430AA82E232}" type="pres">
      <dgm:prSet presAssocID="{262126EA-5C6A-43A8-ADEB-71CBE4843945}" presName="composite3" presStyleCnt="0"/>
      <dgm:spPr/>
    </dgm:pt>
    <dgm:pt modelId="{8D8CCBF8-9C98-4F2C-AF39-0EB9D1DC3D2C}" type="pres">
      <dgm:prSet presAssocID="{262126EA-5C6A-43A8-ADEB-71CBE4843945}" presName="background3" presStyleLbl="asst1" presStyleIdx="2" presStyleCnt="4"/>
      <dgm:spPr/>
    </dgm:pt>
    <dgm:pt modelId="{4EA96128-4003-459B-B9A3-A39D60BD8811}" type="pres">
      <dgm:prSet presAssocID="{262126EA-5C6A-43A8-ADEB-71CBE4843945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AB7028-3CF5-4CEE-BC05-F3050D3DB5A3}" type="pres">
      <dgm:prSet presAssocID="{262126EA-5C6A-43A8-ADEB-71CBE4843945}" presName="hierChild4" presStyleCnt="0"/>
      <dgm:spPr/>
    </dgm:pt>
    <dgm:pt modelId="{C1CF7C70-3548-7D44-9059-A89A1B3A1AF0}" type="pres">
      <dgm:prSet presAssocID="{A6138C94-F790-1942-9ED2-421151FFDB1D}" presName="Name23" presStyleLbl="parChTrans1D4" presStyleIdx="0" presStyleCnt="1"/>
      <dgm:spPr/>
      <dgm:t>
        <a:bodyPr/>
        <a:lstStyle/>
        <a:p>
          <a:endParaRPr lang="fr-FR"/>
        </a:p>
      </dgm:t>
    </dgm:pt>
    <dgm:pt modelId="{3718BE44-FD0A-6C4D-8AF7-28E1583DAE97}" type="pres">
      <dgm:prSet presAssocID="{EDAC7108-C693-F949-B9FD-EC3337F1AE2E}" presName="hierRoot4" presStyleCnt="0"/>
      <dgm:spPr/>
    </dgm:pt>
    <dgm:pt modelId="{7C33CD19-2859-084D-9EFA-56288CF3E92B}" type="pres">
      <dgm:prSet presAssocID="{EDAC7108-C693-F949-B9FD-EC3337F1AE2E}" presName="composite4" presStyleCnt="0"/>
      <dgm:spPr/>
    </dgm:pt>
    <dgm:pt modelId="{19978BEA-86B3-0146-BA7C-B92BC1936F82}" type="pres">
      <dgm:prSet presAssocID="{EDAC7108-C693-F949-B9FD-EC3337F1AE2E}" presName="background4" presStyleLbl="asst1" presStyleIdx="3" presStyleCnt="4"/>
      <dgm:spPr/>
    </dgm:pt>
    <dgm:pt modelId="{5ADAD7F4-B82B-8E43-B68B-EE10DAFF7695}" type="pres">
      <dgm:prSet presAssocID="{EDAC7108-C693-F949-B9FD-EC3337F1AE2E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4BCDC30-1056-8F4C-8C1D-762944657A3D}" type="pres">
      <dgm:prSet presAssocID="{EDAC7108-C693-F949-B9FD-EC3337F1AE2E}" presName="hierChild5" presStyleCnt="0"/>
      <dgm:spPr/>
    </dgm:pt>
  </dgm:ptLst>
  <dgm:cxnLst>
    <dgm:cxn modelId="{1BB97026-9083-4DF5-9F8C-D167068B7C87}" type="presOf" srcId="{B42B0115-E237-EF48-B2CF-13414939AE02}" destId="{157EC470-D192-DE46-A869-EFB05138FD59}" srcOrd="0" destOrd="0" presId="urn:microsoft.com/office/officeart/2005/8/layout/hierarchy1"/>
    <dgm:cxn modelId="{86527BC4-B9A4-6F40-AB32-B2578CAFB402}" srcId="{B42B0115-E237-EF48-B2CF-13414939AE02}" destId="{D75A41BB-36E2-CD4E-937D-AD9E49BA89B0}" srcOrd="0" destOrd="0" parTransId="{BE16D3F3-8FFA-FB4F-8C48-FD21F4792A27}" sibTransId="{E4BD7E6F-949A-D647-9F1A-655539E16812}"/>
    <dgm:cxn modelId="{8DC17D0F-7BDE-49F7-B891-55E487F6C891}" type="presOf" srcId="{A6138C94-F790-1942-9ED2-421151FFDB1D}" destId="{C1CF7C70-3548-7D44-9059-A89A1B3A1AF0}" srcOrd="0" destOrd="0" presId="urn:microsoft.com/office/officeart/2005/8/layout/hierarchy1"/>
    <dgm:cxn modelId="{4A7E9A2D-C1F7-4053-B6A8-2BF56A897BDA}" type="presOf" srcId="{D75A41BB-36E2-CD4E-937D-AD9E49BA89B0}" destId="{F0E2941A-7AB3-C146-BE44-36FDE2D9CC3F}" srcOrd="0" destOrd="0" presId="urn:microsoft.com/office/officeart/2005/8/layout/hierarchy1"/>
    <dgm:cxn modelId="{7287DAAE-5FFD-644D-BC57-2A2670EF3D05}" srcId="{7A90B727-AB95-E243-9301-2B677D1DE4B5}" destId="{B42B0115-E237-EF48-B2CF-13414939AE02}" srcOrd="0" destOrd="0" parTransId="{0A3A078D-E8D6-364B-8103-19A30C6F574B}" sibTransId="{8BFF88E2-9A91-F74A-BF1F-8E1C81BC017F}"/>
    <dgm:cxn modelId="{9881D61C-9061-47E5-BC83-A21FE7934623}" srcId="{B42B0115-E237-EF48-B2CF-13414939AE02}" destId="{262126EA-5C6A-43A8-ADEB-71CBE4843945}" srcOrd="1" destOrd="0" parTransId="{A7B98672-2800-43E5-A547-25050CCC6762}" sibTransId="{DCC35223-0A39-47C8-9D6D-369F33E91647}"/>
    <dgm:cxn modelId="{153D6643-B42B-439F-9305-3B6E5BA907AF}" type="presOf" srcId="{0A3A078D-E8D6-364B-8103-19A30C6F574B}" destId="{A9F788BD-CA27-5E4F-9067-AB6C17C33C19}" srcOrd="0" destOrd="0" presId="urn:microsoft.com/office/officeart/2005/8/layout/hierarchy1"/>
    <dgm:cxn modelId="{AFCEE817-B1F8-4EB0-856D-FE1EFF2335D0}" type="presOf" srcId="{5308C7F6-912D-4642-822D-3E3EC79BC772}" destId="{2FA27D9F-8FB7-C24D-9916-4D437CEA6877}" srcOrd="0" destOrd="0" presId="urn:microsoft.com/office/officeart/2005/8/layout/hierarchy1"/>
    <dgm:cxn modelId="{7E9C83CF-B5D4-4F4D-A8CE-423EAA650031}" type="presOf" srcId="{7A90B727-AB95-E243-9301-2B677D1DE4B5}" destId="{785881B5-9D2B-EA46-9F6B-B6665C0FD115}" srcOrd="0" destOrd="0" presId="urn:microsoft.com/office/officeart/2005/8/layout/hierarchy1"/>
    <dgm:cxn modelId="{28E95536-2978-417A-AAA2-CEFB1CA1CE9A}" type="presOf" srcId="{262126EA-5C6A-43A8-ADEB-71CBE4843945}" destId="{4EA96128-4003-459B-B9A3-A39D60BD8811}" srcOrd="0" destOrd="0" presId="urn:microsoft.com/office/officeart/2005/8/layout/hierarchy1"/>
    <dgm:cxn modelId="{987AAB07-49D2-3945-95BE-D370D9D0A74B}" srcId="{5308C7F6-912D-4642-822D-3E3EC79BC772}" destId="{7A90B727-AB95-E243-9301-2B677D1DE4B5}" srcOrd="0" destOrd="0" parTransId="{97E7E94B-547A-A647-95FB-06212ACDB40C}" sibTransId="{E1E26F26-35C2-B145-94E4-15B4AFBB3BCF}"/>
    <dgm:cxn modelId="{7499AD82-DD33-43D2-A362-F57319B6056A}" type="presOf" srcId="{EDAC7108-C693-F949-B9FD-EC3337F1AE2E}" destId="{5ADAD7F4-B82B-8E43-B68B-EE10DAFF7695}" srcOrd="0" destOrd="0" presId="urn:microsoft.com/office/officeart/2005/8/layout/hierarchy1"/>
    <dgm:cxn modelId="{BB14817F-5B6F-404E-BF7F-7BACA5206579}" type="presOf" srcId="{BE16D3F3-8FFA-FB4F-8C48-FD21F4792A27}" destId="{6BEE248F-7CD2-3443-BC81-58330902D624}" srcOrd="0" destOrd="0" presId="urn:microsoft.com/office/officeart/2005/8/layout/hierarchy1"/>
    <dgm:cxn modelId="{BFAEA6D6-3349-451F-A308-AC49DF389754}" type="presOf" srcId="{A7B98672-2800-43E5-A547-25050CCC6762}" destId="{EEAA567C-0E57-44A7-8FF4-8E215401FF5C}" srcOrd="0" destOrd="0" presId="urn:microsoft.com/office/officeart/2005/8/layout/hierarchy1"/>
    <dgm:cxn modelId="{8B972E79-3FB6-FD4B-9984-B85A6B806D3C}" srcId="{262126EA-5C6A-43A8-ADEB-71CBE4843945}" destId="{EDAC7108-C693-F949-B9FD-EC3337F1AE2E}" srcOrd="0" destOrd="0" parTransId="{A6138C94-F790-1942-9ED2-421151FFDB1D}" sibTransId="{BFCFA608-6B38-AB40-A143-23BFFC549125}"/>
    <dgm:cxn modelId="{CEE412C3-1B61-43C8-A189-F6143EB2135A}" type="presParOf" srcId="{2FA27D9F-8FB7-C24D-9916-4D437CEA6877}" destId="{0E9C2CB9-CB00-B241-86BA-E7C4634C2081}" srcOrd="0" destOrd="0" presId="urn:microsoft.com/office/officeart/2005/8/layout/hierarchy1"/>
    <dgm:cxn modelId="{04388E28-0841-48FB-BDB9-2BF436A05873}" type="presParOf" srcId="{0E9C2CB9-CB00-B241-86BA-E7C4634C2081}" destId="{7EFB7977-9E60-024C-806C-187BD4642BBD}" srcOrd="0" destOrd="0" presId="urn:microsoft.com/office/officeart/2005/8/layout/hierarchy1"/>
    <dgm:cxn modelId="{3AD3DE46-9DCE-41A2-A7A3-BD2C9F5E9E44}" type="presParOf" srcId="{7EFB7977-9E60-024C-806C-187BD4642BBD}" destId="{B44733BF-F172-7B44-9240-127E1EC0FEBD}" srcOrd="0" destOrd="0" presId="urn:microsoft.com/office/officeart/2005/8/layout/hierarchy1"/>
    <dgm:cxn modelId="{9A3DF998-B2FA-4183-B2DE-FE17364F3EB8}" type="presParOf" srcId="{7EFB7977-9E60-024C-806C-187BD4642BBD}" destId="{785881B5-9D2B-EA46-9F6B-B6665C0FD115}" srcOrd="1" destOrd="0" presId="urn:microsoft.com/office/officeart/2005/8/layout/hierarchy1"/>
    <dgm:cxn modelId="{FBEC4ABF-8C18-4970-B33C-538A7B3F047B}" type="presParOf" srcId="{0E9C2CB9-CB00-B241-86BA-E7C4634C2081}" destId="{E67EE9D7-30EC-0F4D-AC92-4A276018BE92}" srcOrd="1" destOrd="0" presId="urn:microsoft.com/office/officeart/2005/8/layout/hierarchy1"/>
    <dgm:cxn modelId="{34E09B01-CDB5-47E6-A0D6-DEA7040B7094}" type="presParOf" srcId="{E67EE9D7-30EC-0F4D-AC92-4A276018BE92}" destId="{A9F788BD-CA27-5E4F-9067-AB6C17C33C19}" srcOrd="0" destOrd="0" presId="urn:microsoft.com/office/officeart/2005/8/layout/hierarchy1"/>
    <dgm:cxn modelId="{14ADA7C4-6411-42E4-A8F4-84451E2FDFEF}" type="presParOf" srcId="{E67EE9D7-30EC-0F4D-AC92-4A276018BE92}" destId="{3DA1E04B-86D8-1949-9E75-86277FCABB69}" srcOrd="1" destOrd="0" presId="urn:microsoft.com/office/officeart/2005/8/layout/hierarchy1"/>
    <dgm:cxn modelId="{7FCEE949-90F7-41BC-84E0-E7426A734ACA}" type="presParOf" srcId="{3DA1E04B-86D8-1949-9E75-86277FCABB69}" destId="{2A441CC4-ACFE-5F41-B1BC-E14575D9BD14}" srcOrd="0" destOrd="0" presId="urn:microsoft.com/office/officeart/2005/8/layout/hierarchy1"/>
    <dgm:cxn modelId="{FB42E38D-987A-474F-A36B-DF24F4C32809}" type="presParOf" srcId="{2A441CC4-ACFE-5F41-B1BC-E14575D9BD14}" destId="{6C626293-6B3D-A048-B1DB-3F9615B01B21}" srcOrd="0" destOrd="0" presId="urn:microsoft.com/office/officeart/2005/8/layout/hierarchy1"/>
    <dgm:cxn modelId="{BB6F89C3-5AB2-4001-AEE7-C2A3C703D78A}" type="presParOf" srcId="{2A441CC4-ACFE-5F41-B1BC-E14575D9BD14}" destId="{157EC470-D192-DE46-A869-EFB05138FD59}" srcOrd="1" destOrd="0" presId="urn:microsoft.com/office/officeart/2005/8/layout/hierarchy1"/>
    <dgm:cxn modelId="{B128CB9A-5384-4C09-9F9F-B20440A8BEC1}" type="presParOf" srcId="{3DA1E04B-86D8-1949-9E75-86277FCABB69}" destId="{F94CD75D-8CCA-EF45-88B0-825AF1DE1155}" srcOrd="1" destOrd="0" presId="urn:microsoft.com/office/officeart/2005/8/layout/hierarchy1"/>
    <dgm:cxn modelId="{20F6E233-BB88-4633-ABBA-607BB26AA8F7}" type="presParOf" srcId="{F94CD75D-8CCA-EF45-88B0-825AF1DE1155}" destId="{6BEE248F-7CD2-3443-BC81-58330902D624}" srcOrd="0" destOrd="0" presId="urn:microsoft.com/office/officeart/2005/8/layout/hierarchy1"/>
    <dgm:cxn modelId="{E0616D14-F716-4A68-B2DC-7A15DF56B3D6}" type="presParOf" srcId="{F94CD75D-8CCA-EF45-88B0-825AF1DE1155}" destId="{9789EF92-16B1-C242-B0F1-96BF786A7744}" srcOrd="1" destOrd="0" presId="urn:microsoft.com/office/officeart/2005/8/layout/hierarchy1"/>
    <dgm:cxn modelId="{53BD1428-753D-4567-8492-9101DD0C5D6D}" type="presParOf" srcId="{9789EF92-16B1-C242-B0F1-96BF786A7744}" destId="{12BA206B-3154-774D-A6FD-B8C82EF0F7B2}" srcOrd="0" destOrd="0" presId="urn:microsoft.com/office/officeart/2005/8/layout/hierarchy1"/>
    <dgm:cxn modelId="{3B1B2EA2-E12C-4271-BEB3-851831DCC5A2}" type="presParOf" srcId="{12BA206B-3154-774D-A6FD-B8C82EF0F7B2}" destId="{B2280866-D619-2D4D-AC7F-00A27DDC953F}" srcOrd="0" destOrd="0" presId="urn:microsoft.com/office/officeart/2005/8/layout/hierarchy1"/>
    <dgm:cxn modelId="{55E6E2BB-C15C-41D0-B3B4-6FF96AA2ED7C}" type="presParOf" srcId="{12BA206B-3154-774D-A6FD-B8C82EF0F7B2}" destId="{F0E2941A-7AB3-C146-BE44-36FDE2D9CC3F}" srcOrd="1" destOrd="0" presId="urn:microsoft.com/office/officeart/2005/8/layout/hierarchy1"/>
    <dgm:cxn modelId="{6AF54F0D-CE8D-4585-8610-656C35E91429}" type="presParOf" srcId="{9789EF92-16B1-C242-B0F1-96BF786A7744}" destId="{B83EFA85-89C6-F048-BE90-41B8E9288874}" srcOrd="1" destOrd="0" presId="urn:microsoft.com/office/officeart/2005/8/layout/hierarchy1"/>
    <dgm:cxn modelId="{F3496991-8E8B-456F-9E8E-7B564D156D4C}" type="presParOf" srcId="{F94CD75D-8CCA-EF45-88B0-825AF1DE1155}" destId="{EEAA567C-0E57-44A7-8FF4-8E215401FF5C}" srcOrd="2" destOrd="0" presId="urn:microsoft.com/office/officeart/2005/8/layout/hierarchy1"/>
    <dgm:cxn modelId="{184D616A-ACDC-41BD-8452-ACE49E61C891}" type="presParOf" srcId="{F94CD75D-8CCA-EF45-88B0-825AF1DE1155}" destId="{4533D4E0-90E3-4C3B-AEF5-C3CCB07E51EE}" srcOrd="3" destOrd="0" presId="urn:microsoft.com/office/officeart/2005/8/layout/hierarchy1"/>
    <dgm:cxn modelId="{E374038E-2A35-4881-ABFF-14089E5A7672}" type="presParOf" srcId="{4533D4E0-90E3-4C3B-AEF5-C3CCB07E51EE}" destId="{77CB87FF-BBCE-47FE-B570-7430AA82E232}" srcOrd="0" destOrd="0" presId="urn:microsoft.com/office/officeart/2005/8/layout/hierarchy1"/>
    <dgm:cxn modelId="{433EE42A-5CCE-404C-A39B-35DB821DA9BB}" type="presParOf" srcId="{77CB87FF-BBCE-47FE-B570-7430AA82E232}" destId="{8D8CCBF8-9C98-4F2C-AF39-0EB9D1DC3D2C}" srcOrd="0" destOrd="0" presId="urn:microsoft.com/office/officeart/2005/8/layout/hierarchy1"/>
    <dgm:cxn modelId="{C5791B71-A1D9-4C39-92EC-D13A00F95899}" type="presParOf" srcId="{77CB87FF-BBCE-47FE-B570-7430AA82E232}" destId="{4EA96128-4003-459B-B9A3-A39D60BD8811}" srcOrd="1" destOrd="0" presId="urn:microsoft.com/office/officeart/2005/8/layout/hierarchy1"/>
    <dgm:cxn modelId="{DA695602-B2CA-4EC8-8A42-27D95E4268B1}" type="presParOf" srcId="{4533D4E0-90E3-4C3B-AEF5-C3CCB07E51EE}" destId="{F9AB7028-3CF5-4CEE-BC05-F3050D3DB5A3}" srcOrd="1" destOrd="0" presId="urn:microsoft.com/office/officeart/2005/8/layout/hierarchy1"/>
    <dgm:cxn modelId="{9F5A04BD-9744-40DA-8339-BB93D73AC086}" type="presParOf" srcId="{F9AB7028-3CF5-4CEE-BC05-F3050D3DB5A3}" destId="{C1CF7C70-3548-7D44-9059-A89A1B3A1AF0}" srcOrd="0" destOrd="0" presId="urn:microsoft.com/office/officeart/2005/8/layout/hierarchy1"/>
    <dgm:cxn modelId="{489440E6-943D-4217-94A0-CE918B64AEAE}" type="presParOf" srcId="{F9AB7028-3CF5-4CEE-BC05-F3050D3DB5A3}" destId="{3718BE44-FD0A-6C4D-8AF7-28E1583DAE97}" srcOrd="1" destOrd="0" presId="urn:microsoft.com/office/officeart/2005/8/layout/hierarchy1"/>
    <dgm:cxn modelId="{BE3F33DD-74B7-41D4-B1CF-2C50D1D762E9}" type="presParOf" srcId="{3718BE44-FD0A-6C4D-8AF7-28E1583DAE97}" destId="{7C33CD19-2859-084D-9EFA-56288CF3E92B}" srcOrd="0" destOrd="0" presId="urn:microsoft.com/office/officeart/2005/8/layout/hierarchy1"/>
    <dgm:cxn modelId="{8FE4EEBC-47A0-4887-AD9F-D27A9E22F54D}" type="presParOf" srcId="{7C33CD19-2859-084D-9EFA-56288CF3E92B}" destId="{19978BEA-86B3-0146-BA7C-B92BC1936F82}" srcOrd="0" destOrd="0" presId="urn:microsoft.com/office/officeart/2005/8/layout/hierarchy1"/>
    <dgm:cxn modelId="{256EC229-233F-453B-AC8E-3F2776D0E781}" type="presParOf" srcId="{7C33CD19-2859-084D-9EFA-56288CF3E92B}" destId="{5ADAD7F4-B82B-8E43-B68B-EE10DAFF7695}" srcOrd="1" destOrd="0" presId="urn:microsoft.com/office/officeart/2005/8/layout/hierarchy1"/>
    <dgm:cxn modelId="{8F08E873-2A75-4E55-93AA-BA6CE1DBA826}" type="presParOf" srcId="{3718BE44-FD0A-6C4D-8AF7-28E1583DAE97}" destId="{64BCDC30-1056-8F4C-8C1D-762944657A3D}" srcOrd="1" destOrd="0" presId="urn:microsoft.com/office/officeart/2005/8/layout/hierarchy1"/>
  </dgm:cxnLst>
  <dgm:bg>
    <a:effectLst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F7C70-3548-7D44-9059-A89A1B3A1AF0}">
      <dsp:nvSpPr>
        <dsp:cNvPr id="0" name=""/>
        <dsp:cNvSpPr/>
      </dsp:nvSpPr>
      <dsp:spPr>
        <a:xfrm>
          <a:off x="2887804" y="3655167"/>
          <a:ext cx="91440" cy="4274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7485"/>
              </a:lnTo>
            </a:path>
          </a:pathLst>
        </a:custGeom>
        <a:noFill/>
        <a:ln w="63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A567C-0E57-44A7-8FF4-8E215401FF5C}">
      <dsp:nvSpPr>
        <dsp:cNvPr id="0" name=""/>
        <dsp:cNvSpPr/>
      </dsp:nvSpPr>
      <dsp:spPr>
        <a:xfrm>
          <a:off x="2035274" y="2294319"/>
          <a:ext cx="898249" cy="427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318"/>
              </a:lnTo>
              <a:lnTo>
                <a:pt x="898249" y="291318"/>
              </a:lnTo>
              <a:lnTo>
                <a:pt x="898249" y="427485"/>
              </a:lnTo>
            </a:path>
          </a:pathLst>
        </a:custGeom>
        <a:noFill/>
        <a:ln w="635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E248F-7CD2-3443-BC81-58330902D624}">
      <dsp:nvSpPr>
        <dsp:cNvPr id="0" name=""/>
        <dsp:cNvSpPr/>
      </dsp:nvSpPr>
      <dsp:spPr>
        <a:xfrm>
          <a:off x="1137024" y="2294319"/>
          <a:ext cx="898249" cy="427485"/>
        </a:xfrm>
        <a:custGeom>
          <a:avLst/>
          <a:gdLst/>
          <a:ahLst/>
          <a:cxnLst/>
          <a:rect l="0" t="0" r="0" b="0"/>
          <a:pathLst>
            <a:path>
              <a:moveTo>
                <a:pt x="898249" y="0"/>
              </a:moveTo>
              <a:lnTo>
                <a:pt x="898249" y="291318"/>
              </a:lnTo>
              <a:lnTo>
                <a:pt x="0" y="291318"/>
              </a:lnTo>
              <a:lnTo>
                <a:pt x="0" y="427485"/>
              </a:lnTo>
            </a:path>
          </a:pathLst>
        </a:custGeom>
        <a:noFill/>
        <a:ln w="635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F788BD-CA27-5E4F-9067-AB6C17C33C19}">
      <dsp:nvSpPr>
        <dsp:cNvPr id="0" name=""/>
        <dsp:cNvSpPr/>
      </dsp:nvSpPr>
      <dsp:spPr>
        <a:xfrm>
          <a:off x="1989554" y="933471"/>
          <a:ext cx="91440" cy="4274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7485"/>
              </a:lnTo>
            </a:path>
          </a:pathLst>
        </a:custGeom>
        <a:noFill/>
        <a:ln w="63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733BF-F172-7B44-9240-127E1EC0FEBD}">
      <dsp:nvSpPr>
        <dsp:cNvPr id="0" name=""/>
        <dsp:cNvSpPr/>
      </dsp:nvSpPr>
      <dsp:spPr>
        <a:xfrm>
          <a:off x="444845" y="108"/>
          <a:ext cx="3180857" cy="933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881B5-9D2B-EA46-9F6B-B6665C0FD115}">
      <dsp:nvSpPr>
        <dsp:cNvPr id="0" name=""/>
        <dsp:cNvSpPr/>
      </dsp:nvSpPr>
      <dsp:spPr>
        <a:xfrm>
          <a:off x="608164" y="155260"/>
          <a:ext cx="3180857" cy="933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/>
            <a:t>2656</a:t>
          </a:r>
          <a:r>
            <a:rPr lang="en-US" sz="1600" kern="1200" noProof="0" dirty="0"/>
            <a:t> HCV (+) patients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/>
            <a:t>(with NS5A sequences)</a:t>
          </a:r>
        </a:p>
      </dsp:txBody>
      <dsp:txXfrm>
        <a:off x="635501" y="182597"/>
        <a:ext cx="3126183" cy="878689"/>
      </dsp:txXfrm>
    </dsp:sp>
    <dsp:sp modelId="{6C626293-6B3D-A048-B1DB-3F9615B01B21}">
      <dsp:nvSpPr>
        <dsp:cNvPr id="0" name=""/>
        <dsp:cNvSpPr/>
      </dsp:nvSpPr>
      <dsp:spPr>
        <a:xfrm>
          <a:off x="432484" y="1360956"/>
          <a:ext cx="3205580" cy="933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7EC470-D192-DE46-A869-EFB05138FD59}">
      <dsp:nvSpPr>
        <dsp:cNvPr id="0" name=""/>
        <dsp:cNvSpPr/>
      </dsp:nvSpPr>
      <dsp:spPr>
        <a:xfrm>
          <a:off x="595802" y="1516108"/>
          <a:ext cx="3205580" cy="933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/>
            <a:t>863</a:t>
          </a:r>
          <a:r>
            <a:rPr lang="en-US" sz="1600" kern="1200" noProof="0" dirty="0"/>
            <a:t> GT-3 patient sequences</a:t>
          </a:r>
        </a:p>
      </dsp:txBody>
      <dsp:txXfrm>
        <a:off x="623139" y="1543445"/>
        <a:ext cx="3150906" cy="878689"/>
      </dsp:txXfrm>
    </dsp:sp>
    <dsp:sp modelId="{B2280866-D619-2D4D-AC7F-00A27DDC953F}">
      <dsp:nvSpPr>
        <dsp:cNvPr id="0" name=""/>
        <dsp:cNvSpPr/>
      </dsp:nvSpPr>
      <dsp:spPr>
        <a:xfrm>
          <a:off x="402093" y="2721804"/>
          <a:ext cx="1469863" cy="933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E2941A-7AB3-C146-BE44-36FDE2D9CC3F}">
      <dsp:nvSpPr>
        <dsp:cNvPr id="0" name=""/>
        <dsp:cNvSpPr/>
      </dsp:nvSpPr>
      <dsp:spPr>
        <a:xfrm>
          <a:off x="565411" y="2876956"/>
          <a:ext cx="1469863" cy="933363"/>
        </a:xfrm>
        <a:prstGeom prst="roundRect">
          <a:avLst>
            <a:gd name="adj" fmla="val 10000"/>
          </a:avLst>
        </a:prstGeom>
        <a:solidFill>
          <a:schemeClr val="accent4">
            <a:lumMod val="50000"/>
            <a:alpha val="90000"/>
          </a:schemeClr>
        </a:solidFill>
        <a:ln w="635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noProof="0" dirty="0">
              <a:solidFill>
                <a:schemeClr val="bg1"/>
              </a:solidFill>
            </a:rPr>
            <a:t>351</a:t>
          </a:r>
          <a:r>
            <a:rPr lang="en-US" sz="1400" kern="1200" noProof="0" dirty="0">
              <a:solidFill>
                <a:schemeClr val="bg1"/>
              </a:solidFill>
            </a:rPr>
            <a:t> </a:t>
          </a:r>
          <a:br>
            <a:rPr lang="en-US" sz="1400" kern="1200" noProof="0" dirty="0">
              <a:solidFill>
                <a:schemeClr val="bg1"/>
              </a:solidFill>
            </a:rPr>
          </a:br>
          <a:r>
            <a:rPr lang="en-US" sz="1400" kern="1200" noProof="0" dirty="0">
              <a:solidFill>
                <a:schemeClr val="bg1"/>
              </a:solidFill>
            </a:rPr>
            <a:t>DAA-naïve</a:t>
          </a:r>
        </a:p>
      </dsp:txBody>
      <dsp:txXfrm>
        <a:off x="592748" y="2904293"/>
        <a:ext cx="1415189" cy="878689"/>
      </dsp:txXfrm>
    </dsp:sp>
    <dsp:sp modelId="{8D8CCBF8-9C98-4F2C-AF39-0EB9D1DC3D2C}">
      <dsp:nvSpPr>
        <dsp:cNvPr id="0" name=""/>
        <dsp:cNvSpPr/>
      </dsp:nvSpPr>
      <dsp:spPr>
        <a:xfrm>
          <a:off x="2198592" y="2721804"/>
          <a:ext cx="1469863" cy="933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A96128-4003-459B-B9A3-A39D60BD8811}">
      <dsp:nvSpPr>
        <dsp:cNvPr id="0" name=""/>
        <dsp:cNvSpPr/>
      </dsp:nvSpPr>
      <dsp:spPr>
        <a:xfrm>
          <a:off x="2361910" y="2876956"/>
          <a:ext cx="1469863" cy="933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/>
            <a:t>430 </a:t>
          </a:r>
          <a:r>
            <a:rPr lang="en-US" sz="1400" kern="1200" noProof="0" dirty="0"/>
            <a:t/>
          </a:r>
          <a:br>
            <a:rPr lang="en-US" sz="1400" kern="1200" noProof="0" dirty="0"/>
          </a:br>
          <a:r>
            <a:rPr lang="en-US" sz="1400" kern="1200" noProof="0" dirty="0"/>
            <a:t>Antiviral therapy</a:t>
          </a:r>
          <a:br>
            <a:rPr lang="en-US" sz="1400" kern="1200" noProof="0" dirty="0"/>
          </a:br>
          <a:r>
            <a:rPr lang="en-US" sz="1400" kern="1200" noProof="0" dirty="0"/>
            <a:t>failures</a:t>
          </a:r>
        </a:p>
      </dsp:txBody>
      <dsp:txXfrm>
        <a:off x="2389247" y="2904293"/>
        <a:ext cx="1415189" cy="878689"/>
      </dsp:txXfrm>
    </dsp:sp>
    <dsp:sp modelId="{19978BEA-86B3-0146-BA7C-B92BC1936F82}">
      <dsp:nvSpPr>
        <dsp:cNvPr id="0" name=""/>
        <dsp:cNvSpPr/>
      </dsp:nvSpPr>
      <dsp:spPr>
        <a:xfrm>
          <a:off x="2198592" y="4082652"/>
          <a:ext cx="1469863" cy="933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DAD7F4-B82B-8E43-B68B-EE10DAFF7695}">
      <dsp:nvSpPr>
        <dsp:cNvPr id="0" name=""/>
        <dsp:cNvSpPr/>
      </dsp:nvSpPr>
      <dsp:spPr>
        <a:xfrm>
          <a:off x="2361910" y="4237804"/>
          <a:ext cx="1469863" cy="933363"/>
        </a:xfrm>
        <a:prstGeom prst="roundRect">
          <a:avLst>
            <a:gd name="adj" fmla="val 10000"/>
          </a:avLst>
        </a:prstGeom>
        <a:solidFill>
          <a:schemeClr val="accent4">
            <a:lumMod val="50000"/>
            <a:alpha val="90000"/>
          </a:schemeClr>
        </a:solidFill>
        <a:ln w="63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noProof="0" dirty="0">
              <a:solidFill>
                <a:schemeClr val="bg1"/>
              </a:solidFill>
            </a:rPr>
            <a:t>384 </a:t>
          </a:r>
          <a:endParaRPr lang="en-US" sz="1400" kern="1200" noProof="0" dirty="0">
            <a:solidFill>
              <a:schemeClr val="bg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>
              <a:solidFill>
                <a:schemeClr val="bg1"/>
              </a:solidFill>
            </a:rPr>
            <a:t>DAA failures</a:t>
          </a:r>
        </a:p>
      </dsp:txBody>
      <dsp:txXfrm>
        <a:off x="2389247" y="4265141"/>
        <a:ext cx="1415189" cy="878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D8D3F-30E1-2840-89DC-2939E447883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2B7D1-DAE9-B74B-92BC-BC385E311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14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D2B7D1-DAE9-B74B-92BC-BC385E3119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37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2B7D1-DAE9-B74B-92BC-BC385E3119B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95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2B7D1-DAE9-B74B-92BC-BC385E3119B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09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2B7D1-DAE9-B74B-92BC-BC385E3119B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09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2B7D1-DAE9-B74B-92BC-BC385E3119B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40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2B7D1-DAE9-B74B-92BC-BC385E3119B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53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2B7D1-DAE9-B74B-92BC-BC385E3119B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66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D2B7D1-DAE9-B74B-92BC-BC385E3119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89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D2B7D1-DAE9-B74B-92BC-BC385E3119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89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2B7D1-DAE9-B74B-92BC-BC385E3119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54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2B7D1-DAE9-B74B-92BC-BC385E3119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47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2B7D1-DAE9-B74B-92BC-BC385E3119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2B7D1-DAE9-B74B-92BC-BC385E3119B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09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2B7D1-DAE9-B74B-92BC-BC385E3119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09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2B7D1-DAE9-B74B-92BC-BC385E3119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1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1C3239C-4624-7542-B65C-28E1A5CA3841}"/>
              </a:ext>
            </a:extLst>
          </p:cNvPr>
          <p:cNvSpPr/>
          <p:nvPr userDrawn="1"/>
        </p:nvSpPr>
        <p:spPr>
          <a:xfrm>
            <a:off x="1" y="252"/>
            <a:ext cx="12192000" cy="911262"/>
          </a:xfrm>
          <a:prstGeom prst="rect">
            <a:avLst/>
          </a:prstGeom>
          <a:solidFill>
            <a:srgbClr val="79A4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F49F175-EA14-6440-973E-D8F9557AF2C0}"/>
              </a:ext>
            </a:extLst>
          </p:cNvPr>
          <p:cNvSpPr txBox="1"/>
          <p:nvPr userDrawn="1"/>
        </p:nvSpPr>
        <p:spPr>
          <a:xfrm>
            <a:off x="9780683" y="333761"/>
            <a:ext cx="16568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D71A20"/>
                </a:solidFill>
                <a:latin typeface="Gill Sans MT" panose="020B0502020104020203" pitchFamily="34" charset="0"/>
              </a:rPr>
              <a:t>SHARED</a:t>
            </a:r>
          </a:p>
          <a:p>
            <a:r>
              <a:rPr lang="en-CA" sz="200" b="1" dirty="0">
                <a:solidFill>
                  <a:srgbClr val="D71A20"/>
                </a:solidFill>
                <a:latin typeface="Gill Sans MT" panose="020B0502020104020203" pitchFamily="34" charset="0"/>
              </a:rPr>
              <a:t>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2D8D83B-4BE7-A64C-862A-7F7BE122A0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32" t="55973" r="7723" b="-914"/>
          <a:stretch/>
        </p:blipFill>
        <p:spPr>
          <a:xfrm>
            <a:off x="11197476" y="213310"/>
            <a:ext cx="821331" cy="50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30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9CDF-9391-4104-9225-6A56CF0D961D}" type="datetimeFigureOut">
              <a:rPr lang="en-CA" smtClean="0"/>
              <a:t>10/11/19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2CA8-BEC2-488D-B7CF-583409AD7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815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9CDF-9391-4104-9225-6A56CF0D961D}" type="datetimeFigureOut">
              <a:rPr lang="en-CA" smtClean="0"/>
              <a:t>10/11/19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2CA8-BEC2-488D-B7CF-583409AD7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158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9CDF-9391-4104-9225-6A56CF0D961D}" type="datetimeFigureOut">
              <a:rPr lang="en-CA" smtClean="0"/>
              <a:t>10/11/19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2CA8-BEC2-488D-B7CF-583409AD7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025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9CDF-9391-4104-9225-6A56CF0D961D}" type="datetimeFigureOut">
              <a:rPr lang="en-CA" smtClean="0"/>
              <a:t>10/11/19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2CA8-BEC2-488D-B7CF-583409AD7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097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9CDF-9391-4104-9225-6A56CF0D961D}" type="datetimeFigureOut">
              <a:rPr lang="en-CA" smtClean="0"/>
              <a:t>10/11/19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2CA8-BEC2-488D-B7CF-583409AD7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533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9CDF-9391-4104-9225-6A56CF0D961D}" type="datetimeFigureOut">
              <a:rPr lang="en-CA" smtClean="0"/>
              <a:t>10/11/19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2CA8-BEC2-488D-B7CF-583409AD7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648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9CDF-9391-4104-9225-6A56CF0D961D}" type="datetimeFigureOut">
              <a:rPr lang="en-CA" smtClean="0"/>
              <a:t>10/11/19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2CA8-BEC2-488D-B7CF-583409AD7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469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9CDF-9391-4104-9225-6A56CF0D961D}" type="datetimeFigureOut">
              <a:rPr lang="en-CA" smtClean="0"/>
              <a:t>10/11/19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2CA8-BEC2-488D-B7CF-583409AD7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259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9CDF-9391-4104-9225-6A56CF0D961D}" type="datetimeFigureOut">
              <a:rPr lang="en-CA" smtClean="0"/>
              <a:t>10/11/19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2CA8-BEC2-488D-B7CF-583409AD7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910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9CDF-9391-4104-9225-6A56CF0D961D}" type="datetimeFigureOut">
              <a:rPr lang="en-CA" smtClean="0"/>
              <a:t>10/11/19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2CA8-BEC2-488D-B7CF-583409AD7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427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C9CDF-9391-4104-9225-6A56CF0D961D}" type="datetimeFigureOut">
              <a:rPr lang="en-CA" smtClean="0"/>
              <a:t>10/11/19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52CA8-BEC2-488D-B7CF-583409AD77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83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4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4" Type="http://schemas.openxmlformats.org/officeDocument/2006/relationships/chart" Target="../charts/chart13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4" Type="http://schemas.openxmlformats.org/officeDocument/2006/relationships/chart" Target="../charts/chart15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010B480-1279-8D48-8A00-239519B80166}"/>
              </a:ext>
            </a:extLst>
          </p:cNvPr>
          <p:cNvSpPr/>
          <p:nvPr/>
        </p:nvSpPr>
        <p:spPr>
          <a:xfrm>
            <a:off x="4959675" y="1292185"/>
            <a:ext cx="7038360" cy="5061132"/>
          </a:xfrm>
          <a:prstGeom prst="rect">
            <a:avLst/>
          </a:prstGeom>
          <a:solidFill>
            <a:srgbClr val="79A4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b="1" dirty="0"/>
          </a:p>
          <a:p>
            <a:pPr algn="r"/>
            <a:endParaRPr lang="en-US" b="1" dirty="0"/>
          </a:p>
          <a:p>
            <a:pPr algn="r"/>
            <a:endParaRPr lang="en-US" b="1" dirty="0"/>
          </a:p>
          <a:p>
            <a:pPr algn="r"/>
            <a:endParaRPr lang="en-US" b="1" dirty="0"/>
          </a:p>
          <a:p>
            <a:pPr algn="r"/>
            <a:endParaRPr lang="en-US" b="1" dirty="0"/>
          </a:p>
          <a:p>
            <a:pPr algn="r"/>
            <a:endParaRPr lang="en-US" b="1" dirty="0"/>
          </a:p>
          <a:p>
            <a:endParaRPr lang="en-US" dirty="0"/>
          </a:p>
          <a:p>
            <a:endParaRPr lang="en-US" dirty="0"/>
          </a:p>
          <a:p>
            <a:r>
              <a:rPr lang="en-US" u="sng" dirty="0" err="1"/>
              <a:t>S.Fourati</a:t>
            </a:r>
            <a:r>
              <a:rPr lang="en-US" baseline="30000" dirty="0"/>
              <a:t>*</a:t>
            </a:r>
            <a:r>
              <a:rPr lang="en-US" dirty="0"/>
              <a:t>, </a:t>
            </a:r>
            <a:r>
              <a:rPr lang="en-US" baseline="-25000" dirty="0"/>
              <a:t> </a:t>
            </a:r>
            <a:r>
              <a:rPr lang="en-US" dirty="0"/>
              <a:t>F. </a:t>
            </a:r>
            <a:r>
              <a:rPr lang="en-US" dirty="0" err="1"/>
              <a:t>Ceccherini</a:t>
            </a:r>
            <a:r>
              <a:rPr lang="en-US" dirty="0"/>
              <a:t>-Silberstein</a:t>
            </a:r>
            <a:r>
              <a:rPr lang="en-US" baseline="30000" dirty="0"/>
              <a:t>*</a:t>
            </a:r>
            <a:r>
              <a:rPr lang="en-US" dirty="0"/>
              <a:t>, AYM Howe, VC Di Maio, A. de Salazar, S. Popping, ESE </a:t>
            </a:r>
            <a:r>
              <a:rPr lang="en-US" dirty="0" err="1"/>
              <a:t>Tay</a:t>
            </a:r>
            <a:r>
              <a:rPr lang="en-US" dirty="0"/>
              <a:t>, C. Rodrigo, E. Cunningham, M. </a:t>
            </a:r>
            <a:r>
              <a:rPr lang="en-US" dirty="0" err="1"/>
              <a:t>Kjellin</a:t>
            </a:r>
            <a:r>
              <a:rPr lang="en-US" dirty="0"/>
              <a:t>, J. </a:t>
            </a:r>
            <a:r>
              <a:rPr lang="en-US" dirty="0" err="1"/>
              <a:t>Sfalcin</a:t>
            </a:r>
            <a:r>
              <a:rPr lang="en-US" dirty="0"/>
              <a:t>, P. Gomes, M. </a:t>
            </a:r>
            <a:r>
              <a:rPr lang="en-US" dirty="0" err="1"/>
              <a:t>Poljak</a:t>
            </a:r>
            <a:r>
              <a:rPr lang="en-US" dirty="0"/>
              <a:t>, M. Lunar, M. </a:t>
            </a:r>
            <a:r>
              <a:rPr lang="en-US" dirty="0" err="1"/>
              <a:t>Sayan</a:t>
            </a:r>
            <a:r>
              <a:rPr lang="en-US" dirty="0"/>
              <a:t>, O. </a:t>
            </a:r>
            <a:r>
              <a:rPr lang="en-US" dirty="0" err="1"/>
              <a:t>Mor</a:t>
            </a:r>
            <a:r>
              <a:rPr lang="en-US" dirty="0"/>
              <a:t>, D. Salmon, R. </a:t>
            </a:r>
            <a:r>
              <a:rPr lang="en-US" dirty="0" err="1"/>
              <a:t>Usubillaga</a:t>
            </a:r>
            <a:r>
              <a:rPr lang="en-US" dirty="0"/>
              <a:t>, C. Seguin-</a:t>
            </a:r>
            <a:r>
              <a:rPr lang="en-US" dirty="0" err="1"/>
              <a:t>Devaux</a:t>
            </a:r>
            <a:r>
              <a:rPr lang="en-US" dirty="0"/>
              <a:t>, </a:t>
            </a:r>
            <a:r>
              <a:rPr lang="en-GB" dirty="0"/>
              <a:t>C. Boucher</a:t>
            </a:r>
            <a:r>
              <a:rPr lang="en-US" dirty="0"/>
              <a:t>, L. </a:t>
            </a:r>
            <a:r>
              <a:rPr lang="en-US" dirty="0" err="1"/>
              <a:t>Poiteau</a:t>
            </a:r>
            <a:r>
              <a:rPr lang="en-US" dirty="0"/>
              <a:t> , A. Lloyd , J. </a:t>
            </a:r>
            <a:r>
              <a:rPr lang="en-US" dirty="0" err="1"/>
              <a:t>Grebely</a:t>
            </a:r>
            <a:r>
              <a:rPr lang="en-US" dirty="0"/>
              <a:t>, J. </a:t>
            </a:r>
            <a:r>
              <a:rPr lang="en-US" dirty="0" err="1"/>
              <a:t>Lennerstrand</a:t>
            </a:r>
            <a:r>
              <a:rPr lang="en-US" dirty="0"/>
              <a:t>, R. Kaiser, P. </a:t>
            </a:r>
            <a:r>
              <a:rPr lang="en-US" dirty="0" err="1"/>
              <a:t>Zhigalkina</a:t>
            </a:r>
            <a:r>
              <a:rPr lang="en-US" dirty="0"/>
              <a:t>, V. </a:t>
            </a:r>
            <a:r>
              <a:rPr lang="en-US" dirty="0" err="1"/>
              <a:t>Chulanov</a:t>
            </a:r>
            <a:r>
              <a:rPr lang="en-US" baseline="30000" dirty="0"/>
              <a:t>, </a:t>
            </a:r>
            <a:r>
              <a:rPr lang="en-US" dirty="0"/>
              <a:t>Miguel Garcia </a:t>
            </a:r>
            <a:r>
              <a:rPr lang="en-US" dirty="0" err="1"/>
              <a:t>Deltoro</a:t>
            </a:r>
            <a:r>
              <a:rPr lang="en-US" dirty="0"/>
              <a:t>,  Joaquin </a:t>
            </a:r>
            <a:r>
              <a:rPr lang="en-US" dirty="0" err="1"/>
              <a:t>Cabezas</a:t>
            </a:r>
            <a:r>
              <a:rPr lang="en-US" dirty="0"/>
              <a:t>, Juan Carlos </a:t>
            </a:r>
            <a:r>
              <a:rPr lang="en-US" dirty="0" err="1"/>
              <a:t>Alados</a:t>
            </a:r>
            <a:r>
              <a:rPr lang="en-US" dirty="0"/>
              <a:t>, RJ de </a:t>
            </a:r>
            <a:r>
              <a:rPr lang="en-US" dirty="0" err="1"/>
              <a:t>Knegt</a:t>
            </a:r>
            <a:r>
              <a:rPr lang="en-GB" dirty="0"/>
              <a:t>,</a:t>
            </a:r>
            <a:r>
              <a:rPr lang="en-US" dirty="0"/>
              <a:t> M. Douglas,  F. Garcia</a:t>
            </a:r>
            <a:r>
              <a:rPr lang="en-GB" dirty="0"/>
              <a:t>, </a:t>
            </a:r>
            <a:r>
              <a:rPr lang="en-US" dirty="0"/>
              <a:t>R. Harrigan </a:t>
            </a:r>
            <a:r>
              <a:rPr lang="en-GB" dirty="0"/>
              <a:t>and </a:t>
            </a:r>
            <a:r>
              <a:rPr lang="en-US" dirty="0"/>
              <a:t>JM Pawlotsky</a:t>
            </a:r>
            <a:r>
              <a:rPr lang="en-US" baseline="30000" dirty="0"/>
              <a:t> </a:t>
            </a:r>
            <a:endParaRPr lang="en-US" i="1" dirty="0"/>
          </a:p>
          <a:p>
            <a:r>
              <a:rPr lang="en-US" i="1" dirty="0"/>
              <a:t>On behalf of the contributing members of the SHARED database</a:t>
            </a:r>
            <a:endParaRPr lang="x-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49" t="80185"/>
          <a:stretch/>
        </p:blipFill>
        <p:spPr>
          <a:xfrm>
            <a:off x="225233" y="5047528"/>
            <a:ext cx="4734444" cy="13057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49" t="80185"/>
          <a:stretch/>
        </p:blipFill>
        <p:spPr>
          <a:xfrm>
            <a:off x="225233" y="3741739"/>
            <a:ext cx="4734444" cy="13057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60" t="80185" r="4525"/>
          <a:stretch/>
        </p:blipFill>
        <p:spPr>
          <a:xfrm>
            <a:off x="1625354" y="3741739"/>
            <a:ext cx="990657" cy="130578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63941" y="3791167"/>
            <a:ext cx="126210" cy="1060830"/>
          </a:xfrm>
          <a:prstGeom prst="rect">
            <a:avLst/>
          </a:prstGeom>
          <a:solidFill>
            <a:srgbClr val="0032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585437" y="3791167"/>
            <a:ext cx="365104" cy="1060830"/>
          </a:xfrm>
          <a:prstGeom prst="rect">
            <a:avLst/>
          </a:prstGeom>
          <a:solidFill>
            <a:srgbClr val="0032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17" t="80185" r="28386"/>
          <a:stretch/>
        </p:blipFill>
        <p:spPr>
          <a:xfrm>
            <a:off x="3758429" y="3741739"/>
            <a:ext cx="694618" cy="130578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49" t="97904"/>
          <a:stretch/>
        </p:blipFill>
        <p:spPr>
          <a:xfrm>
            <a:off x="225233" y="3640830"/>
            <a:ext cx="4734444" cy="1380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sp>
        <p:nvSpPr>
          <p:cNvPr id="19" name="Rectangle 18"/>
          <p:cNvSpPr/>
          <p:nvPr/>
        </p:nvSpPr>
        <p:spPr>
          <a:xfrm>
            <a:off x="225233" y="378941"/>
            <a:ext cx="4734444" cy="3261889"/>
          </a:xfrm>
          <a:prstGeom prst="rect">
            <a:avLst/>
          </a:prstGeom>
          <a:solidFill>
            <a:srgbClr val="79A4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646300" y="277093"/>
            <a:ext cx="43503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65113" algn="l"/>
              </a:tabLst>
            </a:pPr>
            <a:r>
              <a:rPr lang="en-CA" sz="7200" b="1" dirty="0">
                <a:solidFill>
                  <a:srgbClr val="D71A20"/>
                </a:solidFill>
                <a:latin typeface="Gill Sans MT" panose="020B0502020104020203" pitchFamily="34" charset="0"/>
              </a:rPr>
              <a:t>SHARED</a:t>
            </a:r>
          </a:p>
          <a:p>
            <a:r>
              <a:rPr lang="en-CA" sz="800" b="1" dirty="0">
                <a:solidFill>
                  <a:srgbClr val="D71A20"/>
                </a:solidFill>
                <a:latin typeface="Gill Sans MT" panose="020B0502020104020203" pitchFamily="34" charset="0"/>
              </a:rPr>
              <a:t>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959676" y="378941"/>
            <a:ext cx="7038359" cy="955714"/>
          </a:xfrm>
          <a:prstGeom prst="rect">
            <a:avLst/>
          </a:prstGeom>
          <a:solidFill>
            <a:srgbClr val="79A4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00073" y="544945"/>
            <a:ext cx="6797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>
                <a:solidFill>
                  <a:schemeClr val="bg1"/>
                </a:solidFill>
              </a:rPr>
              <a:t>An international collaboration of viral sequences, treatment histories, and health outcomes related to the hepatitis C virus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6298" y="1191276"/>
            <a:ext cx="4109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b="1" dirty="0">
                <a:solidFill>
                  <a:schemeClr val="bg1"/>
                </a:solidFill>
                <a:latin typeface="Gill Sans MT" panose="020B0502020104020203" pitchFamily="34" charset="0"/>
              </a:rPr>
              <a:t>Surveillance of Hepatitis-C Antiviral Resistance, Epidemiology and </a:t>
            </a:r>
            <a:r>
              <a:rPr lang="en-CA" sz="800" b="1" dirty="0" err="1">
                <a:solidFill>
                  <a:schemeClr val="bg1"/>
                </a:solidFill>
                <a:latin typeface="Gill Sans MT" panose="020B0502020104020203" pitchFamily="34" charset="0"/>
              </a:rPr>
              <a:t>methoDologies</a:t>
            </a:r>
            <a:endParaRPr lang="en-CA" sz="8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CA" sz="800" dirty="0"/>
          </a:p>
        </p:txBody>
      </p:sp>
      <p:sp>
        <p:nvSpPr>
          <p:cNvPr id="2" name="Rectangle 1"/>
          <p:cNvSpPr/>
          <p:nvPr/>
        </p:nvSpPr>
        <p:spPr>
          <a:xfrm>
            <a:off x="487938" y="1630739"/>
            <a:ext cx="110807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HCV Resistance Patterns in a Worldwide Network of Cohorts of GT-3a infected patients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13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326058"/>
              </p:ext>
            </p:extLst>
          </p:nvPr>
        </p:nvGraphicFramePr>
        <p:xfrm>
          <a:off x="-652771" y="1970451"/>
          <a:ext cx="6022142" cy="4321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re 1"/>
          <p:cNvSpPr txBox="1">
            <a:spLocks/>
          </p:cNvSpPr>
          <p:nvPr/>
        </p:nvSpPr>
        <p:spPr>
          <a:xfrm>
            <a:off x="0" y="97075"/>
            <a:ext cx="9678234" cy="89839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NS5A </a:t>
            </a:r>
            <a:r>
              <a:rPr lang="fr-F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 </a:t>
            </a:r>
            <a:r>
              <a:rPr lang="fr-FR" sz="3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combinations</a:t>
            </a:r>
            <a:r>
              <a:rPr lang="fr-F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fr-FR" sz="3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SOF + DCV ± RBV </a:t>
            </a:r>
            <a:r>
              <a:rPr lang="fr-FR" sz="3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</a:t>
            </a:r>
            <a:endParaRPr lang="fr-FR" sz="3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49826" y="1098235"/>
            <a:ext cx="40433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SOF + DCV ± </a:t>
            </a:r>
            <a:r>
              <a:rPr lang="fr-FR" sz="3200" b="1" dirty="0" smtClean="0"/>
              <a:t>RBV</a:t>
            </a:r>
          </a:p>
          <a:p>
            <a:pPr algn="ctr"/>
            <a:r>
              <a:rPr lang="fr-FR" b="1" i="1" dirty="0"/>
              <a:t>N=250</a:t>
            </a:r>
          </a:p>
          <a:p>
            <a:pPr algn="ctr"/>
            <a:endParaRPr lang="fr-FR" sz="32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6328895" y="1144052"/>
            <a:ext cx="2695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/>
              <a:t>Y93H + RAS </a:t>
            </a:r>
          </a:p>
          <a:p>
            <a:pPr algn="ctr"/>
            <a:r>
              <a:rPr lang="fr-FR" sz="1600" b="1" i="1" dirty="0"/>
              <a:t>N=21</a:t>
            </a:r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4055771" y="2772383"/>
            <a:ext cx="2743863" cy="697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002806" y="4450602"/>
            <a:ext cx="3088658" cy="87042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Graphique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313464"/>
              </p:ext>
            </p:extLst>
          </p:nvPr>
        </p:nvGraphicFramePr>
        <p:xfrm>
          <a:off x="4635962" y="2078182"/>
          <a:ext cx="6080974" cy="3794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979301"/>
              </p:ext>
            </p:extLst>
          </p:nvPr>
        </p:nvGraphicFramePr>
        <p:xfrm>
          <a:off x="9472415" y="3317359"/>
          <a:ext cx="2573882" cy="3196789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6200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38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NS5A RAS</a:t>
                      </a:r>
                    </a:p>
                    <a:p>
                      <a:pPr algn="ctr"/>
                      <a:r>
                        <a:rPr lang="fr-FR" sz="1400" b="1" dirty="0"/>
                        <a:t> (GT-3a)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err="1"/>
                        <a:t>Fold</a:t>
                      </a:r>
                      <a:r>
                        <a:rPr lang="fr-FR" sz="1400" b="1" dirty="0"/>
                        <a:t> change (DCV)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305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A30K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117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305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Y93H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3733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305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A30K + Y93H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&gt;10000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305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M28V</a:t>
                      </a:r>
                      <a:r>
                        <a:rPr lang="fr-FR" sz="1400" b="1" baseline="0" dirty="0"/>
                        <a:t> + </a:t>
                      </a:r>
                      <a:r>
                        <a:rPr lang="fr-FR" sz="1400" b="1" dirty="0"/>
                        <a:t>Y93H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279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305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P58S + Y93H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3430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596651" y="6592561"/>
            <a:ext cx="759534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50" dirty="0"/>
              <a:t>Hernandez et al. (2013) J. Clin Virol 57;13-18; </a:t>
            </a:r>
            <a:r>
              <a:rPr lang="fr-FR" sz="1050" dirty="0"/>
              <a:t>FDA </a:t>
            </a:r>
            <a:r>
              <a:rPr lang="fr-FR" sz="1050" dirty="0" err="1"/>
              <a:t>Microbiology</a:t>
            </a:r>
            <a:r>
              <a:rPr lang="fr-FR" sz="1050" dirty="0"/>
              <a:t>/Virology </a:t>
            </a:r>
            <a:r>
              <a:rPr lang="fr-FR" sz="1050" dirty="0" err="1"/>
              <a:t>Review</a:t>
            </a:r>
            <a:r>
              <a:rPr lang="fr-FR" sz="1050" dirty="0"/>
              <a:t>; Smith D et al. Hepatology. </a:t>
            </a:r>
            <a:r>
              <a:rPr lang="en-US" sz="1050" dirty="0"/>
              <a:t>2019 May;69(5):1861-1872</a:t>
            </a:r>
            <a:endParaRPr lang="fr-FR" sz="1050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1E08411-7EA3-6742-8E43-3A022E6E62CA}"/>
              </a:ext>
            </a:extLst>
          </p:cNvPr>
          <p:cNvSpPr/>
          <p:nvPr/>
        </p:nvSpPr>
        <p:spPr>
          <a:xfrm>
            <a:off x="2770909" y="3706730"/>
            <a:ext cx="14272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Y93H + RAS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8%</a:t>
            </a:r>
          </a:p>
        </p:txBody>
      </p:sp>
    </p:spTree>
    <p:extLst>
      <p:ext uri="{BB962C8B-B14F-4D97-AF65-F5344CB8AC3E}">
        <p14:creationId xmlns:p14="http://schemas.microsoft.com/office/powerpoint/2010/main" val="184897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4534833" y="1030175"/>
            <a:ext cx="34928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SOF/VEL ± RBV</a:t>
            </a:r>
            <a:r>
              <a:rPr lang="fr-FR" sz="2000" b="1" baseline="30000" dirty="0"/>
              <a:t>***</a:t>
            </a:r>
          </a:p>
          <a:p>
            <a:pPr algn="ctr"/>
            <a:r>
              <a:rPr lang="fr-FR" sz="2000" b="1" i="1" dirty="0"/>
              <a:t>N=41</a:t>
            </a: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273888"/>
              </p:ext>
            </p:extLst>
          </p:nvPr>
        </p:nvGraphicFramePr>
        <p:xfrm>
          <a:off x="2983251" y="1582505"/>
          <a:ext cx="6411074" cy="4864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-18781" y="6042407"/>
            <a:ext cx="68408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/>
              <a:t>* M28V (n=1), S24A + A30T (n=1) </a:t>
            </a:r>
          </a:p>
          <a:p>
            <a:r>
              <a:rPr lang="fr-FR" sz="1400" b="1" i="1" dirty="0"/>
              <a:t>**</a:t>
            </a:r>
            <a:r>
              <a:rPr lang="fr-FR" sz="1400" b="1" i="1" dirty="0" err="1"/>
              <a:t>including</a:t>
            </a:r>
            <a:r>
              <a:rPr lang="fr-FR" sz="1400" b="1" i="1" dirty="0"/>
              <a:t> A30S + Y93H (n=3), A30K + Y93H (n=1), P58T + Y93H (n=1)</a:t>
            </a:r>
          </a:p>
          <a:p>
            <a:r>
              <a:rPr lang="fr-FR" sz="1400" b="1" i="1" dirty="0"/>
              <a:t>***</a:t>
            </a:r>
            <a:r>
              <a:rPr lang="fr-FR" sz="1400" b="1" i="1" dirty="0" err="1"/>
              <a:t>with</a:t>
            </a:r>
            <a:r>
              <a:rPr lang="fr-FR" sz="1400" b="1" i="1" dirty="0"/>
              <a:t> RBV (9.7%, n=4)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15419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NS5A </a:t>
            </a:r>
            <a:r>
              <a:rPr lang="fr-FR" sz="3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resistance</a:t>
            </a:r>
            <a:r>
              <a:rPr lang="fr-F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profile </a:t>
            </a:r>
            <a:r>
              <a:rPr lang="fr-FR" sz="3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fr-FR" sz="3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SOF/VEL </a:t>
            </a:r>
            <a:r>
              <a:rPr lang="fr-FR" sz="3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</a:t>
            </a:r>
            <a:endParaRPr lang="fr-FR" sz="3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433315"/>
              </p:ext>
            </p:extLst>
          </p:nvPr>
        </p:nvGraphicFramePr>
        <p:xfrm>
          <a:off x="9614582" y="3474475"/>
          <a:ext cx="2397456" cy="2983429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1987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87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305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NS5A RAS</a:t>
                      </a:r>
                    </a:p>
                    <a:p>
                      <a:pPr algn="ctr"/>
                      <a:r>
                        <a:rPr lang="fr-FR" sz="1400" b="1" dirty="0"/>
                        <a:t> (GT-3a)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err="1"/>
                        <a:t>Fold</a:t>
                      </a:r>
                      <a:r>
                        <a:rPr lang="fr-FR" sz="1400" b="1" dirty="0"/>
                        <a:t> change (VEL)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305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Y93H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724-733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305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M28V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305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A30K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305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A30S</a:t>
                      </a:r>
                      <a:r>
                        <a:rPr lang="fr-FR" sz="1400" b="1" baseline="0" dirty="0"/>
                        <a:t> + </a:t>
                      </a:r>
                      <a:r>
                        <a:rPr lang="fr-FR" sz="1400" b="1" dirty="0"/>
                        <a:t>Y93H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&gt;100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3054">
                <a:tc>
                  <a:txBody>
                    <a:bodyPr/>
                    <a:lstStyle/>
                    <a:p>
                      <a:pPr algn="ctr"/>
                      <a:r>
                        <a:rPr lang="fr-FR" sz="1400" b="1" baseline="0" dirty="0"/>
                        <a:t>A30K + </a:t>
                      </a:r>
                      <a:r>
                        <a:rPr lang="fr-FR" sz="1400" b="1" dirty="0"/>
                        <a:t>Y93H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&gt;10000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595596" y="6587145"/>
            <a:ext cx="568777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FDA </a:t>
            </a:r>
            <a:r>
              <a:rPr lang="fr-FR" sz="1050" dirty="0" err="1"/>
              <a:t>Microbiology</a:t>
            </a:r>
            <a:r>
              <a:rPr lang="fr-FR" sz="1050" dirty="0"/>
              <a:t>/Virology </a:t>
            </a:r>
            <a:r>
              <a:rPr lang="fr-FR" sz="1050" dirty="0" err="1"/>
              <a:t>Reviews</a:t>
            </a:r>
            <a:r>
              <a:rPr lang="fr-FR" sz="1050" dirty="0"/>
              <a:t> </a:t>
            </a:r>
            <a:r>
              <a:rPr lang="fr-FR" sz="1050" dirty="0" err="1"/>
              <a:t>Epclusa</a:t>
            </a:r>
            <a:r>
              <a:rPr lang="fr-FR" sz="1050" dirty="0"/>
              <a:t>; Smith D et al. Hepatology. </a:t>
            </a:r>
            <a:r>
              <a:rPr lang="en-US" sz="1050" dirty="0"/>
              <a:t>2019 May;69(5):1861-1872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2279098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364775406"/>
              </p:ext>
            </p:extLst>
          </p:nvPr>
        </p:nvGraphicFramePr>
        <p:xfrm>
          <a:off x="1893455" y="1277576"/>
          <a:ext cx="8081817" cy="5407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re 1">
            <a:extLst>
              <a:ext uri="{FF2B5EF4-FFF2-40B4-BE49-F238E27FC236}">
                <a16:creationId xmlns="" xmlns:a16="http://schemas.microsoft.com/office/drawing/2014/main" id="{5DA3BFD2-4DA1-FA49-AC2A-FAC76493EC59}"/>
              </a:ext>
            </a:extLst>
          </p:cNvPr>
          <p:cNvSpPr txBox="1">
            <a:spLocks/>
          </p:cNvSpPr>
          <p:nvPr/>
        </p:nvSpPr>
        <p:spPr>
          <a:xfrm>
            <a:off x="0" y="125197"/>
            <a:ext cx="9553835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NS5A </a:t>
            </a:r>
            <a:r>
              <a:rPr lang="fr-F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fr-FR" sz="3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NS3 </a:t>
            </a:r>
            <a:r>
              <a:rPr lang="fr-F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 </a:t>
            </a:r>
            <a:r>
              <a:rPr lang="fr-FR" sz="3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fr-FR" sz="3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GLE/PIB </a:t>
            </a:r>
            <a:r>
              <a:rPr lang="fr-FR" sz="3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</a:t>
            </a:r>
            <a:endParaRPr lang="fr-FR" sz="3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8027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25198"/>
            <a:ext cx="9553835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NS5A </a:t>
            </a:r>
            <a:r>
              <a:rPr lang="fr-F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fr-FR" sz="3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NS3 </a:t>
            </a:r>
            <a:r>
              <a:rPr lang="fr-F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 </a:t>
            </a:r>
            <a:r>
              <a:rPr lang="fr-FR" sz="3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fr-FR" sz="3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GLE/PIB </a:t>
            </a:r>
            <a:r>
              <a:rPr lang="fr-FR" sz="3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</a:t>
            </a:r>
            <a:endParaRPr lang="fr-FR" sz="3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083098" y="1004485"/>
            <a:ext cx="47825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GLE/PIB </a:t>
            </a:r>
          </a:p>
          <a:p>
            <a:pPr algn="ctr"/>
            <a:r>
              <a:rPr lang="fr-FR" sz="2000" b="1" i="1" dirty="0"/>
              <a:t>n=9</a:t>
            </a:r>
          </a:p>
        </p:txBody>
      </p:sp>
      <p:graphicFrame>
        <p:nvGraphicFramePr>
          <p:cNvPr id="16" name="Graphique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9806444"/>
              </p:ext>
            </p:extLst>
          </p:nvPr>
        </p:nvGraphicFramePr>
        <p:xfrm>
          <a:off x="0" y="2233228"/>
          <a:ext cx="3935896" cy="3829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1523346" y="1525342"/>
            <a:ext cx="892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NS5A</a:t>
            </a:r>
          </a:p>
          <a:p>
            <a:pPr algn="ctr"/>
            <a:r>
              <a:rPr lang="fr-FR" sz="1600" b="1" dirty="0"/>
              <a:t>N=9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893241" y="1573660"/>
            <a:ext cx="892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NS3</a:t>
            </a:r>
          </a:p>
          <a:p>
            <a:pPr algn="ctr"/>
            <a:r>
              <a:rPr lang="fr-FR" sz="1600" b="1" dirty="0"/>
              <a:t>N=8</a:t>
            </a:r>
          </a:p>
        </p:txBody>
      </p:sp>
      <p:graphicFrame>
        <p:nvGraphicFramePr>
          <p:cNvPr id="15" name="Graphique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499500"/>
              </p:ext>
            </p:extLst>
          </p:nvPr>
        </p:nvGraphicFramePr>
        <p:xfrm>
          <a:off x="5298635" y="2357506"/>
          <a:ext cx="6039887" cy="3530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164039"/>
              </p:ext>
            </p:extLst>
          </p:nvPr>
        </p:nvGraphicFramePr>
        <p:xfrm>
          <a:off x="10005480" y="4204252"/>
          <a:ext cx="2065134" cy="1935837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0325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25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0486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NS3 RAS</a:t>
                      </a:r>
                    </a:p>
                    <a:p>
                      <a:pPr algn="ctr"/>
                      <a:r>
                        <a:rPr lang="fr-FR" sz="1400" b="1" dirty="0"/>
                        <a:t> (GT-3a)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err="1"/>
                        <a:t>Fold</a:t>
                      </a:r>
                      <a:r>
                        <a:rPr lang="fr-FR" sz="1400" b="1" dirty="0"/>
                        <a:t> change (GLE)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2159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A156G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2159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Y56H + Q168R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1100-1387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53646"/>
              </p:ext>
            </p:extLst>
          </p:nvPr>
        </p:nvGraphicFramePr>
        <p:xfrm>
          <a:off x="3847608" y="4208916"/>
          <a:ext cx="2232760" cy="2537996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4053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4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02159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NS5A RAS</a:t>
                      </a:r>
                    </a:p>
                    <a:p>
                      <a:pPr algn="ctr"/>
                      <a:r>
                        <a:rPr lang="fr-FR" sz="1400" b="1" dirty="0"/>
                        <a:t> (GT-3a)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err="1"/>
                        <a:t>Fold</a:t>
                      </a:r>
                      <a:r>
                        <a:rPr lang="fr-FR" sz="1400" b="1" dirty="0"/>
                        <a:t> change (PIB)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2159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A30K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2159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Y93H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2.3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2159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A30K</a:t>
                      </a:r>
                      <a:r>
                        <a:rPr lang="fr-FR" sz="1400" b="1" baseline="0" dirty="0"/>
                        <a:t> + Y93H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69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8288367" y="6587145"/>
            <a:ext cx="39036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 err="1"/>
              <a:t>Krishnan</a:t>
            </a:r>
            <a:r>
              <a:rPr lang="fr-FR" sz="1050" dirty="0"/>
              <a:t> P et al. 2017 J. </a:t>
            </a:r>
            <a:r>
              <a:rPr lang="fr-FR" sz="1050" dirty="0" err="1"/>
              <a:t>Hepatol</a:t>
            </a:r>
            <a:r>
              <a:rPr lang="fr-FR" sz="1050" dirty="0"/>
              <a:t> 66: S500; FDA </a:t>
            </a:r>
            <a:r>
              <a:rPr lang="fr-FR" sz="1050" dirty="0" err="1"/>
              <a:t>Microbiology</a:t>
            </a:r>
            <a:r>
              <a:rPr lang="fr-FR" sz="1050" dirty="0"/>
              <a:t> </a:t>
            </a:r>
            <a:r>
              <a:rPr lang="fr-FR" sz="1050" dirty="0" err="1"/>
              <a:t>Review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295293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phique 10"/>
          <p:cNvGraphicFramePr/>
          <p:nvPr>
            <p:extLst>
              <p:ext uri="{D42A27DB-BD31-4B8C-83A1-F6EECF244321}">
                <p14:modId xmlns:p14="http://schemas.microsoft.com/office/powerpoint/2010/main" val="4289625458"/>
              </p:ext>
            </p:extLst>
          </p:nvPr>
        </p:nvGraphicFramePr>
        <p:xfrm>
          <a:off x="2671281" y="1315092"/>
          <a:ext cx="7140538" cy="5363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re 1">
            <a:extLst>
              <a:ext uri="{FF2B5EF4-FFF2-40B4-BE49-F238E27FC236}">
                <a16:creationId xmlns="" xmlns:a16="http://schemas.microsoft.com/office/drawing/2014/main" id="{CAD15EEE-EE94-3247-B428-D742EB322914}"/>
              </a:ext>
            </a:extLst>
          </p:cNvPr>
          <p:cNvSpPr txBox="1">
            <a:spLocks/>
          </p:cNvSpPr>
          <p:nvPr/>
        </p:nvSpPr>
        <p:spPr>
          <a:xfrm>
            <a:off x="0" y="116405"/>
            <a:ext cx="9553835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NS5A </a:t>
            </a:r>
            <a:r>
              <a:rPr lang="fr-F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fr-FR" sz="3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NS3 </a:t>
            </a:r>
            <a:r>
              <a:rPr lang="fr-F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 </a:t>
            </a:r>
            <a:r>
              <a:rPr lang="fr-FR" sz="3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fr-FR" sz="3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SOF/VEL/VOX </a:t>
            </a:r>
            <a:r>
              <a:rPr lang="fr-FR" sz="3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</a:t>
            </a:r>
            <a:endParaRPr lang="fr-FR" sz="3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668"/>
            <a:ext cx="20573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i="1" dirty="0"/>
              <a:t>* </a:t>
            </a:r>
            <a:r>
              <a:rPr lang="fr-FR" sz="1600" b="1" i="1" dirty="0" err="1"/>
              <a:t>with</a:t>
            </a:r>
            <a:r>
              <a:rPr lang="fr-FR" sz="1600" b="1" i="1" dirty="0"/>
              <a:t> RBV (29%, n=2)</a:t>
            </a:r>
          </a:p>
        </p:txBody>
      </p:sp>
    </p:spTree>
    <p:extLst>
      <p:ext uri="{BB962C8B-B14F-4D97-AF65-F5344CB8AC3E}">
        <p14:creationId xmlns:p14="http://schemas.microsoft.com/office/powerpoint/2010/main" val="161690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16405"/>
            <a:ext cx="9553835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NS5A </a:t>
            </a:r>
            <a:r>
              <a:rPr lang="fr-F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fr-FR" sz="3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NS3 </a:t>
            </a:r>
            <a:r>
              <a:rPr lang="fr-F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 </a:t>
            </a:r>
            <a:r>
              <a:rPr lang="fr-FR" sz="3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fr-FR" sz="3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SOF/VEL/VOX </a:t>
            </a:r>
            <a:r>
              <a:rPr lang="fr-FR" sz="3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</a:t>
            </a:r>
            <a:endParaRPr lang="fr-FR" sz="3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220783" y="979638"/>
            <a:ext cx="3864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SOF/VEL/VOX ± RBV</a:t>
            </a:r>
          </a:p>
          <a:p>
            <a:pPr algn="ctr"/>
            <a:r>
              <a:rPr lang="fr-FR" b="1" i="1" dirty="0"/>
              <a:t>n=9</a:t>
            </a:r>
          </a:p>
        </p:txBody>
      </p:sp>
      <p:graphicFrame>
        <p:nvGraphicFramePr>
          <p:cNvPr id="18" name="Graphique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666845"/>
              </p:ext>
            </p:extLst>
          </p:nvPr>
        </p:nvGraphicFramePr>
        <p:xfrm>
          <a:off x="5914417" y="2406128"/>
          <a:ext cx="4729619" cy="3751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820466" y="2221462"/>
            <a:ext cx="739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n=9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852373" y="2221462"/>
            <a:ext cx="739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n=9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39647" y="1944463"/>
            <a:ext cx="892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NS5A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7776005" y="1876367"/>
            <a:ext cx="892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NS3</a:t>
            </a:r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515913"/>
              </p:ext>
            </p:extLst>
          </p:nvPr>
        </p:nvGraphicFramePr>
        <p:xfrm>
          <a:off x="-76702" y="2406127"/>
          <a:ext cx="4525173" cy="4030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146823"/>
              </p:ext>
            </p:extLst>
          </p:nvPr>
        </p:nvGraphicFramePr>
        <p:xfrm>
          <a:off x="3973458" y="4413019"/>
          <a:ext cx="2397456" cy="1997321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1987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87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305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NS5A RAS</a:t>
                      </a:r>
                    </a:p>
                    <a:p>
                      <a:pPr algn="ctr"/>
                      <a:r>
                        <a:rPr lang="fr-FR" sz="1400" dirty="0"/>
                        <a:t> (GT-3a)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/>
                        <a:t>Fold</a:t>
                      </a:r>
                      <a:r>
                        <a:rPr lang="fr-FR" sz="1400" dirty="0"/>
                        <a:t> change (VEL)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305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Y93H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724-733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305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A30K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305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A30K</a:t>
                      </a:r>
                      <a:r>
                        <a:rPr lang="fr-FR" sz="1400" b="1" baseline="0" dirty="0"/>
                        <a:t> + </a:t>
                      </a:r>
                      <a:r>
                        <a:rPr lang="fr-FR" sz="1400" b="1" dirty="0"/>
                        <a:t>Y93H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&gt;10000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069661"/>
              </p:ext>
            </p:extLst>
          </p:nvPr>
        </p:nvGraphicFramePr>
        <p:xfrm>
          <a:off x="9658356" y="5357319"/>
          <a:ext cx="2397456" cy="1011213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1987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87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305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NS3 RAS</a:t>
                      </a:r>
                    </a:p>
                    <a:p>
                      <a:pPr algn="ctr"/>
                      <a:r>
                        <a:rPr lang="fr-FR" sz="1400" b="1" dirty="0"/>
                        <a:t> (GT-3a)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err="1"/>
                        <a:t>Fold</a:t>
                      </a:r>
                      <a:r>
                        <a:rPr lang="fr-FR" sz="1400" b="1" dirty="0"/>
                        <a:t> change (VOX)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305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Q168R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9.4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4776917" y="6587145"/>
            <a:ext cx="735489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 err="1"/>
              <a:t>Svory-Sobol</a:t>
            </a:r>
            <a:r>
              <a:rPr lang="fr-FR" sz="1050" dirty="0"/>
              <a:t> H et al. 2017 AASLD; FDA </a:t>
            </a:r>
            <a:r>
              <a:rPr lang="fr-FR" sz="1050" dirty="0" err="1"/>
              <a:t>Microbiology</a:t>
            </a:r>
            <a:r>
              <a:rPr lang="fr-FR" sz="1050" dirty="0"/>
              <a:t>/Virology </a:t>
            </a:r>
            <a:r>
              <a:rPr lang="fr-FR" sz="1050" dirty="0" err="1"/>
              <a:t>Reviews</a:t>
            </a:r>
            <a:r>
              <a:rPr lang="fr-FR" sz="1050" dirty="0"/>
              <a:t> </a:t>
            </a:r>
            <a:r>
              <a:rPr lang="fr-FR" sz="1050" dirty="0" err="1"/>
              <a:t>Epclusa</a:t>
            </a:r>
            <a:r>
              <a:rPr lang="fr-FR" sz="1050" dirty="0"/>
              <a:t>; Smith D et al. Hepatology. </a:t>
            </a:r>
            <a:r>
              <a:rPr lang="en-US" sz="1050" dirty="0"/>
              <a:t>2019 May;69(5):1861-1872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97319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048426"/>
              </p:ext>
            </p:extLst>
          </p:nvPr>
        </p:nvGraphicFramePr>
        <p:xfrm>
          <a:off x="923463" y="1196752"/>
          <a:ext cx="10939023" cy="2838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582875"/>
              </p:ext>
            </p:extLst>
          </p:nvPr>
        </p:nvGraphicFramePr>
        <p:xfrm>
          <a:off x="823048" y="3916295"/>
          <a:ext cx="11112499" cy="330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1"/>
          <p:cNvSpPr/>
          <p:nvPr/>
        </p:nvSpPr>
        <p:spPr>
          <a:xfrm>
            <a:off x="143338" y="1340768"/>
            <a:ext cx="672075" cy="259595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DAA-naïve patients (n=142)</a:t>
            </a:r>
          </a:p>
        </p:txBody>
      </p:sp>
      <p:sp>
        <p:nvSpPr>
          <p:cNvPr id="8" name="Rectangle 7"/>
          <p:cNvSpPr/>
          <p:nvPr/>
        </p:nvSpPr>
        <p:spPr>
          <a:xfrm>
            <a:off x="143337" y="4246646"/>
            <a:ext cx="672075" cy="244738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Patients </a:t>
            </a:r>
            <a:r>
              <a:rPr lang="fr-FR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who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fr-FR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failed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SOF-</a:t>
            </a:r>
            <a:r>
              <a:rPr lang="fr-FR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based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fr-FR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therapy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 (n=356)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-41096" y="-112151"/>
            <a:ext cx="10386879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GT-3a NS5B </a:t>
            </a:r>
            <a:r>
              <a:rPr lang="fr-FR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RASs</a:t>
            </a:r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fr-FR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</a:t>
            </a:r>
            <a:r>
              <a:rPr lang="fr-FR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SOF-</a:t>
            </a:r>
            <a:r>
              <a:rPr lang="fr-FR" sz="32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</a:t>
            </a:r>
            <a:r>
              <a:rPr lang="fr-FR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therapy</a:t>
            </a:r>
            <a:r>
              <a:rPr lang="fr-FR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compared</a:t>
            </a:r>
            <a:r>
              <a:rPr lang="fr-FR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DAA-Naïve patients 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1292620" y="3839157"/>
            <a:ext cx="104651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584284" y="5346389"/>
            <a:ext cx="7892406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polymorphism combinations in SOF-experienced patients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E237G + N244T  (n=1)  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A150V + T213N + N244D (n=1)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A150V + K206E + N244D (n=2 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versus 1 in a SOF-naïve patient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="" xmlns:a16="http://schemas.microsoft.com/office/drawing/2014/main" id="{AB5A865E-ED85-DD4E-A5C5-5F2B9C5953A6}"/>
              </a:ext>
            </a:extLst>
          </p:cNvPr>
          <p:cNvSpPr/>
          <p:nvPr/>
        </p:nvSpPr>
        <p:spPr>
          <a:xfrm>
            <a:off x="3600608" y="1611764"/>
            <a:ext cx="76527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i="1" dirty="0" smtClean="0"/>
              <a:t>No </a:t>
            </a:r>
            <a:r>
              <a:rPr lang="it-IT" sz="1600" i="1" dirty="0"/>
              <a:t>single </a:t>
            </a:r>
            <a:r>
              <a:rPr lang="it-IT" sz="1600" i="1" dirty="0" err="1"/>
              <a:t>specific</a:t>
            </a:r>
            <a:r>
              <a:rPr lang="it-IT" sz="1600" i="1" dirty="0"/>
              <a:t> NS5B </a:t>
            </a:r>
            <a:r>
              <a:rPr lang="it-IT" sz="1600" i="1" dirty="0" err="1" smtClean="0"/>
              <a:t>polymorphisms</a:t>
            </a:r>
            <a:r>
              <a:rPr lang="it-IT" sz="1600" i="1" dirty="0"/>
              <a:t> </a:t>
            </a:r>
            <a:r>
              <a:rPr lang="it-IT" sz="1600" i="1" dirty="0" err="1" smtClean="0"/>
              <a:t>associated</a:t>
            </a:r>
            <a:r>
              <a:rPr lang="it-IT" sz="1600" i="1" dirty="0" smtClean="0"/>
              <a:t> </a:t>
            </a:r>
            <a:r>
              <a:rPr lang="it-IT" sz="1600" i="1" dirty="0"/>
              <a:t>with SOF-</a:t>
            </a:r>
            <a:r>
              <a:rPr lang="it-IT" sz="1600" i="1" dirty="0" err="1"/>
              <a:t>containing</a:t>
            </a:r>
            <a:r>
              <a:rPr lang="it-IT" sz="1600" i="1" dirty="0"/>
              <a:t> </a:t>
            </a:r>
            <a:r>
              <a:rPr lang="it-IT" sz="1600" i="1" dirty="0" err="1"/>
              <a:t>regimen</a:t>
            </a:r>
            <a:r>
              <a:rPr lang="it-IT" sz="1600" i="1" dirty="0"/>
              <a:t> </a:t>
            </a:r>
            <a:r>
              <a:rPr lang="it-IT" sz="1600" i="1" dirty="0" err="1"/>
              <a:t>failures</a:t>
            </a:r>
            <a:r>
              <a:rPr lang="it-IT" sz="16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811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62508"/>
            <a:ext cx="9489989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NS5A CONCLUSION</a:t>
            </a:r>
            <a:endParaRPr lang="fr-F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7383" y="1338300"/>
            <a:ext cx="11236411" cy="5170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This study reports the prevalence of RASs in the largest network of worldwide cohorts of GT3a-infected patients from 17 countries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The prevalence of NS5A RAS </a:t>
            </a:r>
            <a:r>
              <a:rPr lang="en-US" sz="2200" dirty="0"/>
              <a:t>at treatment baseline </a:t>
            </a:r>
            <a:r>
              <a:rPr lang="en-US" sz="2200" dirty="0">
                <a:solidFill>
                  <a:srgbClr val="000000"/>
                </a:solidFill>
              </a:rPr>
              <a:t>was 22%, </a:t>
            </a:r>
            <a:r>
              <a:rPr lang="fr-FR" sz="2200" dirty="0">
                <a:solidFill>
                  <a:srgbClr val="000000"/>
                </a:solidFill>
              </a:rPr>
              <a:t>in line </a:t>
            </a:r>
            <a:r>
              <a:rPr lang="fr-FR" sz="2200" dirty="0" err="1">
                <a:solidFill>
                  <a:srgbClr val="000000"/>
                </a:solidFill>
              </a:rPr>
              <a:t>with</a:t>
            </a:r>
            <a:r>
              <a:rPr lang="fr-FR" sz="2200" dirty="0">
                <a:solidFill>
                  <a:srgbClr val="000000"/>
                </a:solidFill>
              </a:rPr>
              <a:t> </a:t>
            </a:r>
            <a:r>
              <a:rPr lang="fr-FR" sz="2200" dirty="0" err="1"/>
              <a:t>what</a:t>
            </a:r>
            <a:r>
              <a:rPr lang="fr-FR" sz="2200" dirty="0"/>
              <a:t> has been </a:t>
            </a:r>
            <a:r>
              <a:rPr lang="fr-FR" sz="2200" dirty="0" err="1"/>
              <a:t>reported</a:t>
            </a:r>
            <a:r>
              <a:rPr lang="fr-FR" sz="2200" dirty="0"/>
              <a:t> in </a:t>
            </a:r>
            <a:r>
              <a:rPr lang="fr-FR" sz="2200" dirty="0" err="1"/>
              <a:t>other</a:t>
            </a:r>
            <a:r>
              <a:rPr lang="fr-FR" sz="2200" dirty="0"/>
              <a:t> </a:t>
            </a:r>
            <a:r>
              <a:rPr lang="fr-FR" sz="2200" dirty="0" err="1"/>
              <a:t>studies</a:t>
            </a:r>
            <a:r>
              <a:rPr lang="fr-FR" sz="2200" dirty="0"/>
              <a:t> 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vast majority of patients who failed to achieve SVR harbored resistant HCV variants carrying one or two NS5A RASs, the most frequent being </a:t>
            </a:r>
            <a:r>
              <a:rPr lang="en-US" sz="2200" b="1" dirty="0"/>
              <a:t>Y93H</a:t>
            </a:r>
            <a:r>
              <a:rPr lang="en-US" sz="22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frequency of the co-selection of </a:t>
            </a:r>
            <a:r>
              <a:rPr lang="en-US" sz="2200" b="1" dirty="0"/>
              <a:t>Y93H with another RAS at position 30 (A30R/S/T, A30K) </a:t>
            </a:r>
            <a:r>
              <a:rPr lang="en-US" sz="2200" dirty="0"/>
              <a:t>depended on the treatment regimen received (first- versus last-generation DAAs)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</a:t>
            </a:r>
            <a:r>
              <a:rPr lang="pt-BR" sz="2200" b="1" dirty="0"/>
              <a:t>A30K + Y93H </a:t>
            </a:r>
            <a:r>
              <a:rPr lang="pt-BR" sz="2200" dirty="0" err="1"/>
              <a:t>conferred</a:t>
            </a:r>
            <a:r>
              <a:rPr lang="pt-BR" sz="2200" dirty="0"/>
              <a:t> high-</a:t>
            </a:r>
            <a:r>
              <a:rPr lang="pt-BR" sz="2200" dirty="0" err="1"/>
              <a:t>level</a:t>
            </a:r>
            <a:r>
              <a:rPr lang="pt-BR" sz="2200" dirty="0"/>
              <a:t> </a:t>
            </a:r>
            <a:r>
              <a:rPr lang="fr-FR" sz="2200" dirty="0" err="1"/>
              <a:t>resistance</a:t>
            </a:r>
            <a:r>
              <a:rPr lang="fr-FR" sz="2200" dirty="0"/>
              <a:t> to all NS5A </a:t>
            </a:r>
            <a:r>
              <a:rPr lang="fr-FR" sz="2200" dirty="0" err="1"/>
              <a:t>inhibitors</a:t>
            </a:r>
            <a:r>
              <a:rPr lang="fr-FR" sz="2200" dirty="0"/>
              <a:t>, </a:t>
            </a:r>
            <a:r>
              <a:rPr lang="fr-FR" sz="2200" b="1" dirty="0" err="1"/>
              <a:t>including</a:t>
            </a:r>
            <a:r>
              <a:rPr lang="fr-FR" sz="2200" b="1" dirty="0"/>
              <a:t> </a:t>
            </a:r>
            <a:r>
              <a:rPr lang="fr-FR" sz="2200" b="1" dirty="0" err="1"/>
              <a:t>Velpatasvir</a:t>
            </a:r>
            <a:r>
              <a:rPr lang="fr-FR" sz="2200" b="1" dirty="0"/>
              <a:t> and </a:t>
            </a:r>
            <a:r>
              <a:rPr lang="fr-FR" sz="2200" b="1" dirty="0" err="1"/>
              <a:t>Pibrentasvir</a:t>
            </a:r>
            <a:endParaRPr lang="fr-FR" sz="2200" b="1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1745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1537" y="1354898"/>
            <a:ext cx="112364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The selection of NS5B RASs by sofosbuvir is rare</a:t>
            </a:r>
            <a:r>
              <a:rPr lang="en-US" sz="2400" dirty="0"/>
              <a:t>: S282C/T was found in only 1.6 % of patients failing a SOF-containing regimen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 single NS5B polymorphisms (including at newly reported positions 150 and 206) were associated with SOF-containing regimen failures. However, so far unknown polymorphism combinations were detected in SOF-experienced patients (phenotypic testing ongoing)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62508"/>
            <a:ext cx="9489989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NS5B CONCLUSION</a:t>
            </a:r>
            <a:endParaRPr lang="fr-F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228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1537" y="1100908"/>
            <a:ext cx="11236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The high prevalence of multiple combination of NS3 RAS </a:t>
            </a:r>
            <a:r>
              <a:rPr lang="en-US" sz="2400" dirty="0"/>
              <a:t>in patients failing Glecaprevir/Pibrentasvir was higher than expected, possibly due to short-time sampling after failure (EOT). These RASs are likely to disappear after a few months off treatment.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fr-FR" sz="24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62508"/>
            <a:ext cx="9489989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NS3 CONCLUSION</a:t>
            </a:r>
            <a:endParaRPr lang="fr-F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316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032" y="1244726"/>
            <a:ext cx="1097691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/>
              <a:t>HCV genotype 3 </a:t>
            </a:r>
            <a:r>
              <a:rPr lang="en-US" sz="3200" dirty="0"/>
              <a:t>is the second most common genotype worldwide, estimated to affect 54 million people globally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When compared with other genotypes, HCV genotype 3 has been associated with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3200" dirty="0"/>
              <a:t>More rapid disease progression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3200" dirty="0"/>
              <a:t>More frequent development of steatosis and hepatocellular carcinoma (HCC)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3200" dirty="0"/>
              <a:t>Lower rates of response to DAA-based combinations, especially in patients with cirrhosis</a:t>
            </a:r>
          </a:p>
          <a:p>
            <a:endParaRPr lang="en-US" sz="3200" dirty="0"/>
          </a:p>
        </p:txBody>
      </p:sp>
      <p:sp>
        <p:nvSpPr>
          <p:cNvPr id="3" name="TextBox 1">
            <a:extLst>
              <a:ext uri="{FF2B5EF4-FFF2-40B4-BE49-F238E27FC236}">
                <a16:creationId xmlns="" xmlns:a16="http://schemas.microsoft.com/office/drawing/2014/main" id="{2037EE83-40C1-DC4E-87EE-A839638E5BE3}"/>
              </a:ext>
            </a:extLst>
          </p:cNvPr>
          <p:cNvSpPr txBox="1"/>
          <p:nvPr/>
        </p:nvSpPr>
        <p:spPr>
          <a:xfrm>
            <a:off x="205072" y="141235"/>
            <a:ext cx="3218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4150852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1537" y="1100908"/>
            <a:ext cx="1123641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/>
          </a:p>
          <a:p>
            <a:pPr marL="457200" indent="-457200">
              <a:buFont typeface="Arial"/>
              <a:buChar char="•"/>
            </a:pPr>
            <a:r>
              <a:rPr lang="en-US" sz="2800" b="1" dirty="0" smtClean="0"/>
              <a:t>In patients infected with GT-3, the </a:t>
            </a:r>
            <a:r>
              <a:rPr lang="en-US" sz="2800" b="1" dirty="0"/>
              <a:t>presence of multiple NS3 and NS5A RAS </a:t>
            </a:r>
            <a:r>
              <a:rPr lang="en-US" sz="2800" dirty="0" smtClean="0"/>
              <a:t>is likely to challenge </a:t>
            </a:r>
            <a:r>
              <a:rPr lang="en-US" sz="2800" dirty="0"/>
              <a:t>retreatment with combinations including last-generation inhibitors</a:t>
            </a:r>
          </a:p>
          <a:p>
            <a:endParaRPr lang="fr-FR" sz="28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62508"/>
            <a:ext cx="9489989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CONCLUSION</a:t>
            </a:r>
            <a:endParaRPr lang="fr-F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0625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64" y="445713"/>
            <a:ext cx="721878" cy="4803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99542" y="270402"/>
            <a:ext cx="46269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323975" algn="l"/>
              </a:tabLst>
            </a:pPr>
            <a:r>
              <a:rPr lang="en-CA" sz="1200" b="1" dirty="0"/>
              <a:t>Federico Garcia/A de Salazar</a:t>
            </a:r>
            <a:r>
              <a:rPr lang="en-CA" sz="1200" dirty="0"/>
              <a:t>. </a:t>
            </a:r>
            <a:r>
              <a:rPr lang="en-CA" sz="1200" dirty="0" err="1"/>
              <a:t>Instituto</a:t>
            </a:r>
            <a:r>
              <a:rPr lang="en-CA" sz="1200" dirty="0"/>
              <a:t> </a:t>
            </a:r>
            <a:r>
              <a:rPr lang="en-CA" sz="1200" dirty="0" err="1"/>
              <a:t>Investigación</a:t>
            </a:r>
            <a:r>
              <a:rPr lang="en-CA" sz="1200" dirty="0"/>
              <a:t> </a:t>
            </a:r>
            <a:r>
              <a:rPr lang="en-CA" sz="1200" dirty="0" err="1"/>
              <a:t>Biosanitaria</a:t>
            </a:r>
            <a:r>
              <a:rPr lang="en-CA" sz="1200" dirty="0"/>
              <a:t> </a:t>
            </a:r>
            <a:r>
              <a:rPr lang="en-CA" sz="1200" dirty="0" err="1"/>
              <a:t>Ibs</a:t>
            </a:r>
            <a:r>
              <a:rPr lang="en-CA" sz="1200" dirty="0"/>
              <a:t>., Granada, Spain</a:t>
            </a:r>
            <a:endParaRPr lang="en-US" sz="1200" dirty="0"/>
          </a:p>
          <a:p>
            <a:pPr>
              <a:tabLst>
                <a:tab pos="1323975" algn="l"/>
              </a:tabLst>
            </a:pPr>
            <a:r>
              <a:rPr lang="en-CA" sz="1200" b="1" dirty="0"/>
              <a:t>Ana </a:t>
            </a:r>
            <a:r>
              <a:rPr lang="en-CA" sz="1200" b="1" dirty="0" err="1"/>
              <a:t>Martínez-Sapiña</a:t>
            </a:r>
            <a:r>
              <a:rPr lang="en-CA" sz="1200" b="1" dirty="0"/>
              <a:t>. </a:t>
            </a:r>
            <a:r>
              <a:rPr lang="en-CA" sz="1200" dirty="0"/>
              <a:t>Hospital Miguel </a:t>
            </a:r>
            <a:r>
              <a:rPr lang="en-CA" sz="1200" dirty="0" err="1"/>
              <a:t>Servet</a:t>
            </a:r>
            <a:r>
              <a:rPr lang="en-CA" sz="1200" dirty="0"/>
              <a:t>.. </a:t>
            </a:r>
            <a:r>
              <a:rPr lang="en-US" sz="1200" dirty="0"/>
              <a:t>Zaragoza; Spain</a:t>
            </a:r>
          </a:p>
          <a:p>
            <a:pPr>
              <a:tabLst>
                <a:tab pos="1323975" algn="l"/>
              </a:tabLst>
            </a:pPr>
            <a:r>
              <a:rPr lang="en-CA" sz="1200" b="1" dirty="0"/>
              <a:t>Carlos </a:t>
            </a:r>
            <a:r>
              <a:rPr lang="en-CA" sz="1200" b="1" dirty="0" err="1"/>
              <a:t>Galera</a:t>
            </a:r>
            <a:r>
              <a:rPr lang="en-CA" sz="1200" b="1" dirty="0"/>
              <a:t>. </a:t>
            </a:r>
            <a:r>
              <a:rPr lang="en-CA" sz="1200" dirty="0"/>
              <a:t>Hospital Reina Sofia. </a:t>
            </a:r>
            <a:r>
              <a:rPr lang="en-US" sz="1200" dirty="0"/>
              <a:t>Murcia, Spain. </a:t>
            </a:r>
            <a:endParaRPr lang="en-CA" sz="1200" dirty="0"/>
          </a:p>
          <a:p>
            <a:pPr>
              <a:tabLst>
                <a:tab pos="1323975" algn="l"/>
              </a:tabLst>
            </a:pPr>
            <a:r>
              <a:rPr lang="en-US" sz="1200" b="1" dirty="0"/>
              <a:t>P </a:t>
            </a:r>
            <a:r>
              <a:rPr lang="en-US" sz="1200" b="1" dirty="0" err="1"/>
              <a:t>Rincón</a:t>
            </a:r>
            <a:r>
              <a:rPr lang="en-US" sz="1200" b="1" dirty="0"/>
              <a:t>. </a:t>
            </a:r>
            <a:r>
              <a:rPr lang="en-US" sz="1200" dirty="0"/>
              <a:t>Hospital </a:t>
            </a:r>
            <a:r>
              <a:rPr lang="en-US" sz="1200" dirty="0" err="1"/>
              <a:t>Universitario</a:t>
            </a:r>
            <a:r>
              <a:rPr lang="en-US" sz="1200" dirty="0"/>
              <a:t> de </a:t>
            </a:r>
            <a:r>
              <a:rPr lang="en-US" sz="1200" dirty="0" err="1"/>
              <a:t>Valme</a:t>
            </a:r>
            <a:r>
              <a:rPr lang="en-US" sz="1200" dirty="0"/>
              <a:t>, Seville; Spain</a:t>
            </a:r>
          </a:p>
        </p:txBody>
      </p:sp>
      <p:sp>
        <p:nvSpPr>
          <p:cNvPr id="6" name="Rectangle 5"/>
          <p:cNvSpPr/>
          <p:nvPr/>
        </p:nvSpPr>
        <p:spPr>
          <a:xfrm>
            <a:off x="1499542" y="1276710"/>
            <a:ext cx="436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323975" algn="l"/>
              </a:tabLst>
            </a:pPr>
            <a:r>
              <a:rPr lang="en-US" sz="1200" b="1" dirty="0"/>
              <a:t>Francesca </a:t>
            </a:r>
            <a:r>
              <a:rPr lang="en-US" sz="1200" b="1" dirty="0" err="1"/>
              <a:t>Ceccherini</a:t>
            </a:r>
            <a:r>
              <a:rPr lang="en-US" sz="1200" b="1" dirty="0"/>
              <a:t>-Silberstein/CF </a:t>
            </a:r>
            <a:r>
              <a:rPr lang="en-US" sz="1200" b="1" dirty="0" err="1"/>
              <a:t>Perno</a:t>
            </a:r>
            <a:r>
              <a:rPr lang="en-US" sz="1200" b="1" dirty="0"/>
              <a:t>/VC Di </a:t>
            </a:r>
            <a:r>
              <a:rPr lang="en-US" sz="1200" b="1" dirty="0" err="1"/>
              <a:t>Maio</a:t>
            </a:r>
            <a:r>
              <a:rPr lang="en-US" sz="1200" dirty="0"/>
              <a:t>. </a:t>
            </a:r>
            <a:r>
              <a:rPr lang="en-CA" sz="1200" dirty="0"/>
              <a:t>University of Rome Tor </a:t>
            </a:r>
            <a:r>
              <a:rPr lang="en-CA" sz="1200" dirty="0" err="1"/>
              <a:t>Vergata</a:t>
            </a:r>
            <a:r>
              <a:rPr lang="en-CA" sz="1200" dirty="0"/>
              <a:t>, Rome, Italy</a:t>
            </a:r>
          </a:p>
          <a:p>
            <a:pPr>
              <a:tabLst>
                <a:tab pos="1323975" algn="l"/>
              </a:tabLst>
            </a:pPr>
            <a:r>
              <a:rPr lang="en-CA" sz="1200" b="1" dirty="0"/>
              <a:t>VIRONET </a:t>
            </a:r>
            <a:endParaRPr lang="en-US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664" y="1207927"/>
            <a:ext cx="721878" cy="4765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617" y="2688460"/>
            <a:ext cx="721878" cy="48221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479824" y="1864538"/>
            <a:ext cx="4364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323975" algn="l"/>
              </a:tabLst>
            </a:pPr>
            <a:r>
              <a:rPr lang="it-IT" sz="1200" b="1" dirty="0"/>
              <a:t>Christoph Sarrazin/Julia Dietz</a:t>
            </a:r>
            <a:r>
              <a:rPr lang="it-IT" sz="1200" dirty="0"/>
              <a:t>.  </a:t>
            </a:r>
            <a:r>
              <a:rPr lang="en-CA" sz="1200" dirty="0"/>
              <a:t>University Hospital Frankfurt, Frankfurt, Germany </a:t>
            </a:r>
          </a:p>
          <a:p>
            <a:pPr>
              <a:tabLst>
                <a:tab pos="1323975" algn="l"/>
              </a:tabLst>
            </a:pPr>
            <a:r>
              <a:rPr lang="en-CA" sz="1200" b="1" dirty="0"/>
              <a:t>Rolf Kaiser/Elena Knops. </a:t>
            </a:r>
            <a:r>
              <a:rPr lang="en-CA" sz="1200" dirty="0"/>
              <a:t>University Hospital Cologne, Cologne, Germany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632" y="1987779"/>
            <a:ext cx="737849" cy="44023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499542" y="2606401"/>
            <a:ext cx="4344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b="1" dirty="0"/>
              <a:t>Jean-Michel Pawlotsky/Stéphane Chevaliez/ Slim Fourati.</a:t>
            </a:r>
            <a:r>
              <a:rPr lang="en-CA" sz="1200" baseline="30000" dirty="0"/>
              <a:t> </a:t>
            </a:r>
            <a:r>
              <a:rPr lang="en-CA" sz="1200" dirty="0"/>
              <a:t>Centre National de </a:t>
            </a:r>
            <a:r>
              <a:rPr lang="en-CA" sz="1200" dirty="0" err="1"/>
              <a:t>Réference</a:t>
            </a:r>
            <a:r>
              <a:rPr lang="en-CA" sz="1200" dirty="0"/>
              <a:t> des Hépatites B, C et delta, ANRS- </a:t>
            </a:r>
            <a:r>
              <a:rPr lang="en-CA" sz="1200" dirty="0" err="1"/>
              <a:t>Hepather</a:t>
            </a:r>
            <a:endParaRPr lang="en-CA" sz="1200" dirty="0"/>
          </a:p>
          <a:p>
            <a:r>
              <a:rPr lang="en-CA" sz="1200" b="1" dirty="0"/>
              <a:t>Dominique Salmon, </a:t>
            </a:r>
            <a:r>
              <a:rPr lang="en-US" sz="1200" b="1" dirty="0"/>
              <a:t>Rafael </a:t>
            </a:r>
            <a:r>
              <a:rPr lang="en-US" sz="1200" b="1" dirty="0" err="1"/>
              <a:t>Usubillaga</a:t>
            </a:r>
            <a:r>
              <a:rPr lang="en-CA" sz="1200" b="1" dirty="0"/>
              <a:t>. </a:t>
            </a:r>
            <a:r>
              <a:rPr lang="en-CA" sz="1200" dirty="0"/>
              <a:t>Paris Descartes University, France</a:t>
            </a:r>
            <a:r>
              <a:rPr lang="fr-FR" sz="1200" dirty="0" err="1"/>
              <a:t>University</a:t>
            </a:r>
            <a:r>
              <a:rPr lang="fr-FR" sz="1200" dirty="0"/>
              <a:t>, Paris, France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0632" y="3522565"/>
            <a:ext cx="729192" cy="43751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460213" y="3521457"/>
            <a:ext cx="43836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323975" algn="l"/>
              </a:tabLst>
            </a:pPr>
            <a:r>
              <a:rPr lang="en-CA" sz="1200" b="1" dirty="0"/>
              <a:t>Gary Wang/David Nelson/HCV TARGET.</a:t>
            </a:r>
            <a:r>
              <a:rPr lang="en-CA" sz="1200" dirty="0"/>
              <a:t> University of Florida College of Medicine, Gainesville, USA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632" y="4129091"/>
            <a:ext cx="683153" cy="42596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1445534" y="4149640"/>
            <a:ext cx="4189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b="1" dirty="0"/>
              <a:t>Milosz </a:t>
            </a:r>
            <a:r>
              <a:rPr lang="en-CA" sz="1200" b="1" dirty="0" err="1"/>
              <a:t>Parczewski</a:t>
            </a:r>
            <a:r>
              <a:rPr lang="en-CA" sz="1200" dirty="0"/>
              <a:t>. Pomeranian Medical University, Szczecin, Poland</a:t>
            </a:r>
            <a:endParaRPr lang="en-US" sz="1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1907" y="4815508"/>
            <a:ext cx="721878" cy="480377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414067" y="4834220"/>
            <a:ext cx="44298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323975" algn="l"/>
              </a:tabLst>
            </a:pPr>
            <a:r>
              <a:rPr lang="en-CA" sz="1200" b="1" dirty="0"/>
              <a:t>Charles Boucher/Stephanie Popping/ Rob de </a:t>
            </a:r>
            <a:r>
              <a:rPr lang="en-CA" sz="1200" b="1" dirty="0" err="1"/>
              <a:t>Knegt</a:t>
            </a:r>
            <a:r>
              <a:rPr lang="en-CA" sz="1200" b="1" dirty="0"/>
              <a:t>. </a:t>
            </a:r>
            <a:r>
              <a:rPr lang="en-CA" sz="1200" dirty="0"/>
              <a:t>Erasmus Medical Center, Rotterdam, Netherlands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1907" y="5556335"/>
            <a:ext cx="721878" cy="476837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433785" y="5666042"/>
            <a:ext cx="44100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323975" algn="l"/>
              </a:tabLst>
            </a:pPr>
            <a:r>
              <a:rPr lang="en-CA" sz="1200" b="1" dirty="0"/>
              <a:t>Murat </a:t>
            </a:r>
            <a:r>
              <a:rPr lang="en-CA" sz="1200" b="1" dirty="0" err="1"/>
              <a:t>Sayan</a:t>
            </a:r>
            <a:r>
              <a:rPr lang="en-CA" sz="1200" dirty="0"/>
              <a:t>. </a:t>
            </a:r>
            <a:r>
              <a:rPr lang="en-CA" sz="1200" dirty="0" err="1"/>
              <a:t>Kocaeli</a:t>
            </a:r>
            <a:r>
              <a:rPr lang="en-CA" sz="1200" dirty="0"/>
              <a:t> University Faculty of Medicine, </a:t>
            </a:r>
            <a:r>
              <a:rPr lang="en-CA" sz="1200" dirty="0" err="1"/>
              <a:t>Kocaeli</a:t>
            </a:r>
            <a:r>
              <a:rPr lang="en-CA" sz="1200" dirty="0"/>
              <a:t>, Turkey 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58031" y="310406"/>
            <a:ext cx="729192" cy="437515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7087223" y="460632"/>
            <a:ext cx="46475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323975" algn="l"/>
              </a:tabLst>
            </a:pPr>
            <a:r>
              <a:rPr lang="en-US" sz="1200" b="1" dirty="0"/>
              <a:t>Carole Seguin-</a:t>
            </a:r>
            <a:r>
              <a:rPr lang="en-US" sz="1200" b="1" dirty="0" err="1"/>
              <a:t>Devaux</a:t>
            </a:r>
            <a:r>
              <a:rPr lang="en-US" sz="1200" b="1" dirty="0"/>
              <a:t>. </a:t>
            </a:r>
            <a:r>
              <a:rPr lang="en-US" sz="1200" dirty="0"/>
              <a:t>Luxembourg Institute of Health, Luxembourg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52962" y="1018776"/>
            <a:ext cx="683934" cy="4968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3" name="Rectangle 22"/>
          <p:cNvSpPr/>
          <p:nvPr/>
        </p:nvSpPr>
        <p:spPr>
          <a:xfrm>
            <a:off x="7036896" y="1169218"/>
            <a:ext cx="34560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1323975" algn="l"/>
              </a:tabLst>
            </a:pPr>
            <a:r>
              <a:rPr lang="en-CA" sz="1200" b="1" dirty="0" err="1"/>
              <a:t>Orna</a:t>
            </a:r>
            <a:r>
              <a:rPr lang="en-CA" sz="1200" b="1" dirty="0"/>
              <a:t> Mor.</a:t>
            </a:r>
            <a:r>
              <a:rPr lang="en-CA" sz="1200" b="1" baseline="30000" dirty="0"/>
              <a:t>  </a:t>
            </a:r>
            <a:r>
              <a:rPr lang="en-CA" sz="1200" dirty="0"/>
              <a:t>Sheba Medical Center, Ramat-</a:t>
            </a:r>
            <a:r>
              <a:rPr lang="en-CA" sz="1200" dirty="0" err="1"/>
              <a:t>Gan</a:t>
            </a:r>
            <a:r>
              <a:rPr lang="en-CA" sz="1200" dirty="0"/>
              <a:t>, Israel 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316379" y="1786506"/>
            <a:ext cx="720517" cy="484282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7036896" y="1923041"/>
            <a:ext cx="46101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323975" algn="l"/>
              </a:tabLst>
            </a:pPr>
            <a:r>
              <a:rPr lang="en-US" sz="1200" b="1" dirty="0"/>
              <a:t>Vladimir </a:t>
            </a:r>
            <a:r>
              <a:rPr lang="en-US" sz="1200" b="1" dirty="0" err="1"/>
              <a:t>Chulanov</a:t>
            </a:r>
            <a:r>
              <a:rPr lang="en-US" sz="1200" b="1" dirty="0"/>
              <a:t>. </a:t>
            </a:r>
            <a:r>
              <a:rPr lang="en-US" sz="1200" dirty="0"/>
              <a:t>Central Research Institute of Epidemiology, Russia 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335373" y="2608210"/>
            <a:ext cx="701524" cy="47824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7036896" y="2418782"/>
            <a:ext cx="48956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b="1" dirty="0"/>
              <a:t>Mark Douglas. </a:t>
            </a:r>
            <a:r>
              <a:rPr lang="en-US" sz="1200" dirty="0"/>
              <a:t>The </a:t>
            </a:r>
            <a:r>
              <a:rPr lang="en-US" sz="1200" dirty="0" err="1"/>
              <a:t>Westmead</a:t>
            </a:r>
            <a:r>
              <a:rPr lang="en-US" sz="1200" dirty="0"/>
              <a:t> Institute for Medical Research,</a:t>
            </a:r>
          </a:p>
          <a:p>
            <a:r>
              <a:rPr lang="en-US" sz="1200" dirty="0"/>
              <a:t>The University of Sydney, </a:t>
            </a:r>
            <a:r>
              <a:rPr lang="en-CA" sz="1200" dirty="0"/>
              <a:t>Australia</a:t>
            </a:r>
          </a:p>
          <a:p>
            <a:pPr>
              <a:tabLst>
                <a:tab pos="1323975" algn="l"/>
              </a:tabLst>
            </a:pPr>
            <a:r>
              <a:rPr lang="en-US" sz="1200" b="1" dirty="0"/>
              <a:t>Tanya Applegate/Jason </a:t>
            </a:r>
            <a:r>
              <a:rPr lang="en-US" sz="1200" b="1" dirty="0" err="1"/>
              <a:t>Grebely</a:t>
            </a:r>
            <a:r>
              <a:rPr lang="en-US" sz="1200" dirty="0"/>
              <a:t>.  The Kirby Institute, Sydney, Australia</a:t>
            </a:r>
          </a:p>
          <a:p>
            <a:pPr>
              <a:tabLst>
                <a:tab pos="1323975" algn="l"/>
              </a:tabLst>
            </a:pPr>
            <a:r>
              <a:rPr lang="en-CA" sz="1200" b="1" dirty="0"/>
              <a:t>Andrew </a:t>
            </a:r>
            <a:r>
              <a:rPr lang="en-CA" sz="1200" b="1" dirty="0" err="1"/>
              <a:t>Llyod</a:t>
            </a:r>
            <a:r>
              <a:rPr lang="en-CA" sz="1200" b="1" dirty="0"/>
              <a:t>/Chaturaka Rodrigo. </a:t>
            </a:r>
            <a:r>
              <a:rPr lang="en-US" sz="1200" dirty="0"/>
              <a:t>University of New South Wales, New South Wales, Australia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364262" y="3390423"/>
            <a:ext cx="682811" cy="426757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7036896" y="3554187"/>
            <a:ext cx="3827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1323975" algn="l"/>
              </a:tabLst>
            </a:pPr>
            <a:r>
              <a:rPr lang="en-CA" sz="1200" b="1" dirty="0"/>
              <a:t>J </a:t>
            </a:r>
            <a:r>
              <a:rPr lang="en-CA" sz="1200" b="1" dirty="0" err="1"/>
              <a:t>Sfalcin</a:t>
            </a:r>
            <a:r>
              <a:rPr lang="en-CA" sz="1200" b="1" dirty="0"/>
              <a:t>/Fabien Fay. </a:t>
            </a:r>
            <a:r>
              <a:rPr lang="en-US" sz="1200" dirty="0" err="1"/>
              <a:t>Laboratorio</a:t>
            </a:r>
            <a:r>
              <a:rPr lang="en-US" sz="1200" dirty="0"/>
              <a:t> CIBIC, Rosario, Argentina</a:t>
            </a:r>
            <a:r>
              <a:rPr lang="en-CA" sz="1200" dirty="0"/>
              <a:t> 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61688" y="4006056"/>
            <a:ext cx="721878" cy="46390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1" name="Rectangle 30"/>
          <p:cNvSpPr/>
          <p:nvPr/>
        </p:nvSpPr>
        <p:spPr>
          <a:xfrm>
            <a:off x="7083566" y="4129091"/>
            <a:ext cx="38284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1323975" algn="l"/>
              </a:tabLst>
            </a:pPr>
            <a:r>
              <a:rPr lang="en-CA" sz="1200" b="1" dirty="0"/>
              <a:t>Mario </a:t>
            </a:r>
            <a:r>
              <a:rPr lang="en-CA" sz="1200" b="1" dirty="0" err="1"/>
              <a:t>Poljak</a:t>
            </a:r>
            <a:r>
              <a:rPr lang="en-CA" sz="1200" b="1" dirty="0"/>
              <a:t>/Maja Lunar. </a:t>
            </a:r>
            <a:r>
              <a:rPr lang="en-US" sz="1200" dirty="0"/>
              <a:t>University of Ljubljana, Slovenia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21585" y="4658841"/>
            <a:ext cx="768163" cy="481626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7047073" y="4750792"/>
            <a:ext cx="46907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323975" algn="l"/>
              </a:tabLst>
            </a:pPr>
            <a:r>
              <a:rPr lang="en-CA" sz="1200" b="1" dirty="0"/>
              <a:t>Johan </a:t>
            </a:r>
            <a:r>
              <a:rPr lang="en-CA" sz="1200" b="1" dirty="0" err="1"/>
              <a:t>Lennerstrand</a:t>
            </a:r>
            <a:r>
              <a:rPr lang="en-CA" sz="1200" b="1" dirty="0"/>
              <a:t>/Midori </a:t>
            </a:r>
            <a:r>
              <a:rPr lang="en-CA" sz="1200" b="1" dirty="0" err="1"/>
              <a:t>Kjellin</a:t>
            </a:r>
            <a:r>
              <a:rPr lang="en-CA" sz="1200" b="1" dirty="0"/>
              <a:t>. </a:t>
            </a:r>
            <a:r>
              <a:rPr lang="en-CA" sz="1200" dirty="0"/>
              <a:t>Uppsala University, Uppsala, Sweden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335373" y="5267537"/>
            <a:ext cx="755601" cy="502818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7083566" y="5241278"/>
            <a:ext cx="48490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323975" algn="l"/>
              </a:tabLst>
            </a:pPr>
            <a:r>
              <a:rPr lang="en-CA" sz="1200" b="1" dirty="0" err="1"/>
              <a:t>Perpetuua</a:t>
            </a:r>
            <a:r>
              <a:rPr lang="en-CA" sz="1200" b="1" dirty="0"/>
              <a:t> Gomes. </a:t>
            </a:r>
            <a:r>
              <a:rPr lang="en-US" sz="1200" dirty="0"/>
              <a:t>Hospital </a:t>
            </a:r>
            <a:r>
              <a:rPr lang="en-US" sz="1200" dirty="0" err="1"/>
              <a:t>Egas</a:t>
            </a:r>
            <a:r>
              <a:rPr lang="en-US" sz="1200" dirty="0"/>
              <a:t> Moniz, Lisbon and </a:t>
            </a:r>
            <a:r>
              <a:rPr lang="en-US" sz="1200" dirty="0" err="1"/>
              <a:t>CiiEM</a:t>
            </a:r>
            <a:r>
              <a:rPr lang="en-US" sz="1200" dirty="0"/>
              <a:t>, </a:t>
            </a:r>
            <a:r>
              <a:rPr lang="en-US" sz="1200" dirty="0" err="1"/>
              <a:t>Almada</a:t>
            </a:r>
            <a:r>
              <a:rPr lang="en-US" sz="1200" dirty="0"/>
              <a:t>, Portugal</a:t>
            </a:r>
            <a:endParaRPr lang="en-CA" sz="1200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11907" y="6198004"/>
            <a:ext cx="718043" cy="504057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396186" y="6052748"/>
            <a:ext cx="5750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Anita Howe/ Richard Harrigan/Hope Lapointe. </a:t>
            </a:r>
            <a:r>
              <a:rPr lang="en-US" sz="1200" dirty="0"/>
              <a:t>University of British </a:t>
            </a:r>
            <a:r>
              <a:rPr lang="en-US" sz="1200" dirty="0" err="1"/>
              <a:t>Columbia,BC</a:t>
            </a:r>
            <a:r>
              <a:rPr lang="en-US" sz="1200" dirty="0"/>
              <a:t>, Canada</a:t>
            </a:r>
          </a:p>
          <a:p>
            <a:r>
              <a:rPr lang="en-US" sz="1200" b="1" dirty="0"/>
              <a:t>Naveed </a:t>
            </a:r>
            <a:r>
              <a:rPr lang="en-US" sz="1200" b="1" dirty="0" err="1"/>
              <a:t>Janjua</a:t>
            </a:r>
            <a:r>
              <a:rPr lang="en-US" sz="1200" b="1" dirty="0"/>
              <a:t>/Mel Krajden</a:t>
            </a:r>
            <a:r>
              <a:rPr lang="en-US" sz="1200" dirty="0"/>
              <a:t>, BC-CDC, British Columbia, Canada</a:t>
            </a:r>
          </a:p>
          <a:p>
            <a:r>
              <a:rPr lang="en-US" sz="1200" b="1" dirty="0"/>
              <a:t>Edward Tam, </a:t>
            </a:r>
            <a:r>
              <a:rPr lang="en-US" sz="1200" dirty="0"/>
              <a:t>LAIR Center, British Columbia, Canada</a:t>
            </a:r>
          </a:p>
          <a:p>
            <a:r>
              <a:rPr lang="en-US" sz="1200" b="1" dirty="0"/>
              <a:t>Cruz Pereira</a:t>
            </a:r>
            <a:r>
              <a:rPr lang="en-US" sz="1200" dirty="0"/>
              <a:t>.  University of British Columbia, BC, Canada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131165" y="5845970"/>
            <a:ext cx="37224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/>
              <a:t>Rohit</a:t>
            </a:r>
            <a:r>
              <a:rPr lang="en-US" sz="1200" b="1" dirty="0"/>
              <a:t> </a:t>
            </a:r>
            <a:r>
              <a:rPr lang="en-US" sz="1200" b="1" dirty="0" err="1"/>
              <a:t>Pai</a:t>
            </a:r>
            <a:r>
              <a:rPr lang="en-US" sz="1200" b="1" dirty="0"/>
              <a:t>.  </a:t>
            </a:r>
            <a:r>
              <a:rPr lang="en-US" sz="1200" dirty="0" err="1"/>
              <a:t>Univeristy</a:t>
            </a:r>
            <a:r>
              <a:rPr lang="en-US" sz="1200" dirty="0"/>
              <a:t> of </a:t>
            </a:r>
            <a:r>
              <a:rPr lang="en-US" sz="1200" dirty="0" err="1"/>
              <a:t>Bristish</a:t>
            </a:r>
            <a:r>
              <a:rPr lang="en-US" sz="1200" dirty="0"/>
              <a:t> Columbia, BC, Canada</a:t>
            </a:r>
          </a:p>
          <a:p>
            <a:r>
              <a:rPr lang="en-US" sz="1200" b="1" dirty="0"/>
              <a:t>Jordan Feld</a:t>
            </a:r>
            <a:r>
              <a:rPr lang="en-US" sz="1200" dirty="0"/>
              <a:t>. Toronto General Hospital.  ON, Canada</a:t>
            </a:r>
          </a:p>
          <a:p>
            <a:r>
              <a:rPr lang="en-US" sz="1200" b="1" dirty="0"/>
              <a:t>Alex Wong.  </a:t>
            </a:r>
            <a:r>
              <a:rPr lang="en-US" sz="1200" dirty="0"/>
              <a:t>University of Saskatchewan, SK, Canada</a:t>
            </a:r>
          </a:p>
          <a:p>
            <a:r>
              <a:rPr lang="en-US" sz="1200" b="1" dirty="0"/>
              <a:t>Samuel Lee.</a:t>
            </a:r>
            <a:r>
              <a:rPr lang="en-US" sz="1200" dirty="0"/>
              <a:t> University of Calgary, AB, Canada</a:t>
            </a:r>
          </a:p>
          <a:p>
            <a:r>
              <a:rPr lang="en-US" sz="1200" b="1" dirty="0" err="1"/>
              <a:t>Alnoor</a:t>
            </a:r>
            <a:r>
              <a:rPr lang="en-US" sz="1200" b="1" dirty="0"/>
              <a:t> </a:t>
            </a:r>
            <a:r>
              <a:rPr lang="en-US" sz="1200" b="1" dirty="0" err="1"/>
              <a:t>Ramji</a:t>
            </a:r>
            <a:r>
              <a:rPr lang="en-US" sz="1200" b="1" dirty="0"/>
              <a:t>, </a:t>
            </a:r>
            <a:r>
              <a:rPr lang="en-US" sz="1200" dirty="0"/>
              <a:t>University of British Columbia, BC, Canada</a:t>
            </a:r>
          </a:p>
        </p:txBody>
      </p:sp>
    </p:spTree>
    <p:extLst>
      <p:ext uri="{BB962C8B-B14F-4D97-AF65-F5344CB8AC3E}">
        <p14:creationId xmlns:p14="http://schemas.microsoft.com/office/powerpoint/2010/main" val="2518994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406" y="1360230"/>
            <a:ext cx="1097691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err="1"/>
              <a:t>Depending</a:t>
            </a:r>
            <a:r>
              <a:rPr lang="fr-FR" sz="2800" dirty="0"/>
              <a:t> on </a:t>
            </a:r>
            <a:r>
              <a:rPr lang="fr-FR" sz="2800" dirty="0" err="1"/>
              <a:t>treatment</a:t>
            </a:r>
            <a:r>
              <a:rPr lang="fr-FR" sz="2800" dirty="0"/>
              <a:t> </a:t>
            </a:r>
            <a:r>
              <a:rPr lang="fr-FR" sz="2800" dirty="0" err="1"/>
              <a:t>history</a:t>
            </a:r>
            <a:r>
              <a:rPr lang="fr-FR" sz="2800" dirty="0"/>
              <a:t>, the absence or </a:t>
            </a:r>
            <a:r>
              <a:rPr lang="fr-FR" sz="2800" dirty="0" err="1"/>
              <a:t>presence</a:t>
            </a:r>
            <a:r>
              <a:rPr lang="fr-FR" sz="2800" dirty="0"/>
              <a:t> of </a:t>
            </a:r>
            <a:r>
              <a:rPr lang="fr-FR" sz="2800" dirty="0" err="1"/>
              <a:t>cirrhosis</a:t>
            </a:r>
            <a:r>
              <a:rPr lang="fr-FR" sz="2800" dirty="0"/>
              <a:t> and the </a:t>
            </a:r>
            <a:r>
              <a:rPr lang="fr-FR" sz="2800" dirty="0" err="1"/>
              <a:t>presence</a:t>
            </a:r>
            <a:r>
              <a:rPr lang="fr-FR" sz="2800" dirty="0"/>
              <a:t> of </a:t>
            </a:r>
            <a:r>
              <a:rPr lang="fr-FR" sz="2800" dirty="0" err="1"/>
              <a:t>RASs</a:t>
            </a:r>
            <a:r>
              <a:rPr lang="fr-FR" sz="2800" dirty="0"/>
              <a:t> at </a:t>
            </a:r>
            <a:r>
              <a:rPr lang="fr-FR" sz="2800" dirty="0" err="1"/>
              <a:t>baseline</a:t>
            </a:r>
            <a:r>
              <a:rPr lang="fr-FR" sz="2800" dirty="0"/>
              <a:t>, </a:t>
            </a:r>
            <a:r>
              <a:rPr lang="en-US" sz="2800" dirty="0"/>
              <a:t>therapies currently recommended by EASL and AASLD for the treatment of chronic HCV GT-3 include: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800" dirty="0" err="1"/>
              <a:t>Glecaprevir</a:t>
            </a:r>
            <a:r>
              <a:rPr lang="fr-FR" sz="2800" dirty="0"/>
              <a:t>/Pibrentasvir (G/P)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/>
              <a:t>Sofosbuvir/</a:t>
            </a:r>
            <a:r>
              <a:rPr lang="en-US" sz="2800" dirty="0" err="1"/>
              <a:t>Velpatasvir</a:t>
            </a:r>
            <a:r>
              <a:rPr lang="en-US" sz="2800" dirty="0"/>
              <a:t> (SOF/VEL) ± ribavirin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800" dirty="0" err="1"/>
              <a:t>Sofosbuvir</a:t>
            </a:r>
            <a:r>
              <a:rPr lang="fr-FR" sz="2800" dirty="0"/>
              <a:t>/</a:t>
            </a:r>
            <a:r>
              <a:rPr lang="fr-FR" sz="2800" dirty="0" err="1"/>
              <a:t>Velpatasvir</a:t>
            </a:r>
            <a:r>
              <a:rPr lang="fr-FR" sz="2800" dirty="0"/>
              <a:t>/</a:t>
            </a:r>
            <a:r>
              <a:rPr lang="fr-FR" sz="2800" dirty="0" err="1"/>
              <a:t>Voxilaprevir</a:t>
            </a:r>
            <a:r>
              <a:rPr lang="fr-FR" sz="2800" dirty="0"/>
              <a:t> (SOF/VEL/VOX)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If these regimens are not available or not affordable, the combination of Sofosbuvir and Daclatasvir (SOF + DCV) ± ribavirin is an acceptable option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="" xmlns:a16="http://schemas.microsoft.com/office/drawing/2014/main" id="{2037EE83-40C1-DC4E-87EE-A839638E5BE3}"/>
              </a:ext>
            </a:extLst>
          </p:cNvPr>
          <p:cNvSpPr txBox="1"/>
          <p:nvPr/>
        </p:nvSpPr>
        <p:spPr>
          <a:xfrm>
            <a:off x="205072" y="141235"/>
            <a:ext cx="3218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507174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" y="-193956"/>
            <a:ext cx="12192000" cy="1323439"/>
            <a:chOff x="1" y="193969"/>
            <a:chExt cx="12192000" cy="1323439"/>
          </a:xfrm>
        </p:grpSpPr>
        <p:sp>
          <p:nvSpPr>
            <p:cNvPr id="24" name="Rectangle 23"/>
            <p:cNvSpPr/>
            <p:nvPr/>
          </p:nvSpPr>
          <p:spPr>
            <a:xfrm>
              <a:off x="1" y="388177"/>
              <a:ext cx="12192000" cy="911262"/>
            </a:xfrm>
            <a:prstGeom prst="rect">
              <a:avLst/>
            </a:prstGeom>
            <a:solidFill>
              <a:srgbClr val="79A4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939" y="193969"/>
              <a:ext cx="435032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7200" b="1" dirty="0">
                  <a:solidFill>
                    <a:srgbClr val="D71A20"/>
                  </a:solidFill>
                  <a:latin typeface="Gill Sans MT" panose="020B0502020104020203" pitchFamily="34" charset="0"/>
                </a:rPr>
                <a:t>SHARED</a:t>
              </a:r>
            </a:p>
            <a:p>
              <a:r>
                <a:rPr lang="en-CA" sz="800" b="1" dirty="0">
                  <a:solidFill>
                    <a:srgbClr val="D71A20"/>
                  </a:solidFill>
                  <a:latin typeface="Gill Sans MT" panose="020B0502020104020203" pitchFamily="34" charset="0"/>
                </a:rPr>
                <a:t> 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13387" y="535709"/>
              <a:ext cx="60959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i="1" dirty="0">
                  <a:solidFill>
                    <a:srgbClr val="FF0000"/>
                  </a:solidFill>
                </a:rPr>
                <a:t>An international collaboration of viral sequences, treatment histories, and health outcomes related to the hepatitis C virus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937" y="1108152"/>
              <a:ext cx="410993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800" b="1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Surveillance of Hepatitis-C Antiviral Resistance, Epidemiology and </a:t>
              </a:r>
              <a:r>
                <a:rPr lang="en-CA" sz="800" b="1" dirty="0" err="1">
                  <a:solidFill>
                    <a:schemeClr val="bg1"/>
                  </a:solidFill>
                  <a:latin typeface="Gill Sans MT" panose="020B0502020104020203" pitchFamily="34" charset="0"/>
                </a:rPr>
                <a:t>MethoDologies</a:t>
              </a:r>
              <a:endParaRPr lang="en-CA" sz="800" b="1" dirty="0">
                <a:solidFill>
                  <a:schemeClr val="bg1"/>
                </a:solidFill>
                <a:latin typeface="Gill Sans MT" panose="020B0502020104020203" pitchFamily="34" charset="0"/>
              </a:endParaRPr>
            </a:p>
            <a:p>
              <a:endParaRPr lang="en-CA" sz="800" dirty="0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3"/>
            <a:srcRect l="732" t="55973" r="7723" b="-914"/>
            <a:stretch/>
          </p:blipFill>
          <p:spPr>
            <a:xfrm>
              <a:off x="10640293" y="384567"/>
              <a:ext cx="1496291" cy="914872"/>
            </a:xfrm>
            <a:prstGeom prst="rect">
              <a:avLst/>
            </a:prstGeom>
          </p:spPr>
        </p:pic>
      </p:grp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5EF94D0-9922-924B-A675-5BA2AD4D042A}"/>
              </a:ext>
            </a:extLst>
          </p:cNvPr>
          <p:cNvSpPr/>
          <p:nvPr/>
        </p:nvSpPr>
        <p:spPr>
          <a:xfrm>
            <a:off x="755837" y="3429000"/>
            <a:ext cx="1100306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242D"/>
                </a:solidFill>
              </a:rPr>
              <a:t>OBJECTIVE </a:t>
            </a:r>
          </a:p>
          <a:p>
            <a:r>
              <a:rPr lang="en-US" sz="3200" dirty="0"/>
              <a:t>To investigate the frequency of the different resistance patterns in a large international cohort of DAA-naïve and –experienced patients with GT3a infection from a variety of countries and continents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E6BED3F-69B7-D741-8F52-6DEB5BDEE4DE}"/>
              </a:ext>
            </a:extLst>
          </p:cNvPr>
          <p:cNvSpPr/>
          <p:nvPr/>
        </p:nvSpPr>
        <p:spPr>
          <a:xfrm>
            <a:off x="427758" y="1394151"/>
            <a:ext cx="113311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reasons for the reduced efficacy of DAA therapies </a:t>
            </a:r>
            <a:r>
              <a:rPr lang="en-US" sz="3200" dirty="0" smtClean="0"/>
              <a:t>in </a:t>
            </a:r>
            <a:r>
              <a:rPr lang="en-US" sz="3200" dirty="0"/>
              <a:t>GT-3a </a:t>
            </a:r>
            <a:r>
              <a:rPr lang="en-US" sz="3200" dirty="0" smtClean="0"/>
              <a:t>infections </a:t>
            </a:r>
            <a:r>
              <a:rPr lang="en-US" sz="3200" dirty="0"/>
              <a:t>(including the impact of resistance patterns) </a:t>
            </a:r>
            <a:r>
              <a:rPr lang="fr-FR" sz="3200" dirty="0" err="1"/>
              <a:t>remain</a:t>
            </a:r>
            <a:r>
              <a:rPr lang="fr-FR" sz="3200" dirty="0"/>
              <a:t> </a:t>
            </a:r>
            <a:r>
              <a:rPr lang="fr-FR" sz="3200" dirty="0" err="1"/>
              <a:t>unclear</a:t>
            </a:r>
            <a:endParaRPr lang="fr-F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3200" dirty="0"/>
          </a:p>
          <a:p>
            <a:endParaRPr lang="fr-F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31456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" y="-193956"/>
            <a:ext cx="12192000" cy="1323439"/>
            <a:chOff x="1" y="193969"/>
            <a:chExt cx="12192000" cy="1323439"/>
          </a:xfrm>
        </p:grpSpPr>
        <p:sp>
          <p:nvSpPr>
            <p:cNvPr id="24" name="Rectangle 23"/>
            <p:cNvSpPr/>
            <p:nvPr/>
          </p:nvSpPr>
          <p:spPr>
            <a:xfrm>
              <a:off x="1" y="388177"/>
              <a:ext cx="12192000" cy="911262"/>
            </a:xfrm>
            <a:prstGeom prst="rect">
              <a:avLst/>
            </a:prstGeom>
            <a:solidFill>
              <a:srgbClr val="79A4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939" y="193969"/>
              <a:ext cx="435032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7200" b="1" dirty="0">
                  <a:solidFill>
                    <a:srgbClr val="D71A20"/>
                  </a:solidFill>
                  <a:latin typeface="Gill Sans MT" panose="020B0502020104020203" pitchFamily="34" charset="0"/>
                </a:rPr>
                <a:t>SHARED</a:t>
              </a:r>
            </a:p>
            <a:p>
              <a:r>
                <a:rPr lang="en-CA" sz="800" b="1" dirty="0">
                  <a:solidFill>
                    <a:srgbClr val="D71A20"/>
                  </a:solidFill>
                  <a:latin typeface="Gill Sans MT" panose="020B0502020104020203" pitchFamily="34" charset="0"/>
                </a:rPr>
                <a:t> 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13387" y="535709"/>
              <a:ext cx="60959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i="1" dirty="0">
                  <a:solidFill>
                    <a:srgbClr val="FF0000"/>
                  </a:solidFill>
                </a:rPr>
                <a:t>An international collaboration of viral sequences, treatment histories, and health outcomes related to the hepatitis C virus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937" y="1108152"/>
              <a:ext cx="410993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800" b="1" dirty="0">
                  <a:solidFill>
                    <a:schemeClr val="bg1"/>
                  </a:solidFill>
                  <a:latin typeface="Gill Sans MT" panose="020B0502020104020203" pitchFamily="34" charset="0"/>
                </a:rPr>
                <a:t>Surveillance of Hepatitis-C Antiviral Resistance, Epidemiology and </a:t>
              </a:r>
              <a:r>
                <a:rPr lang="en-CA" sz="800" b="1" dirty="0" err="1">
                  <a:solidFill>
                    <a:schemeClr val="bg1"/>
                  </a:solidFill>
                  <a:latin typeface="Gill Sans MT" panose="020B0502020104020203" pitchFamily="34" charset="0"/>
                </a:rPr>
                <a:t>MethoDologies</a:t>
              </a:r>
              <a:endParaRPr lang="en-CA" sz="800" b="1" dirty="0">
                <a:solidFill>
                  <a:schemeClr val="bg1"/>
                </a:solidFill>
                <a:latin typeface="Gill Sans MT" panose="020B0502020104020203" pitchFamily="34" charset="0"/>
              </a:endParaRPr>
            </a:p>
            <a:p>
              <a:endParaRPr lang="en-CA" sz="800" dirty="0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3"/>
            <a:srcRect l="732" t="55973" r="7723" b="-914"/>
            <a:stretch/>
          </p:blipFill>
          <p:spPr>
            <a:xfrm>
              <a:off x="10640293" y="384567"/>
              <a:ext cx="1496291" cy="914872"/>
            </a:xfrm>
            <a:prstGeom prst="rect">
              <a:avLst/>
            </a:prstGeom>
          </p:spPr>
        </p:pic>
      </p:grpSp>
      <p:sp>
        <p:nvSpPr>
          <p:cNvPr id="10" name="Titre 1"/>
          <p:cNvSpPr txBox="1">
            <a:spLocks/>
          </p:cNvSpPr>
          <p:nvPr/>
        </p:nvSpPr>
        <p:spPr>
          <a:xfrm>
            <a:off x="124693" y="1112093"/>
            <a:ext cx="10515600" cy="574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/>
              <a:t>SHARED </a:t>
            </a:r>
            <a:r>
              <a:rPr lang="fr-FR" sz="3600" b="1" i="1" dirty="0" err="1"/>
              <a:t>Participating</a:t>
            </a:r>
            <a:r>
              <a:rPr lang="fr-FR" sz="3600" b="1" i="1" dirty="0"/>
              <a:t> </a:t>
            </a:r>
            <a:r>
              <a:rPr lang="fr-FR" sz="3600" b="1" i="1" dirty="0" err="1"/>
              <a:t>Centers</a:t>
            </a:r>
            <a:endParaRPr lang="fr-FR" sz="3600" b="1" i="1" dirty="0"/>
          </a:p>
        </p:txBody>
      </p:sp>
      <p:grpSp>
        <p:nvGrpSpPr>
          <p:cNvPr id="35" name="Groupe 34"/>
          <p:cNvGrpSpPr/>
          <p:nvPr/>
        </p:nvGrpSpPr>
        <p:grpSpPr>
          <a:xfrm>
            <a:off x="0" y="2054153"/>
            <a:ext cx="6739377" cy="3905807"/>
            <a:chOff x="107504" y="1756162"/>
            <a:chExt cx="8710118" cy="4568571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756162"/>
              <a:ext cx="8710118" cy="4568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Ellipse 36"/>
            <p:cNvSpPr/>
            <p:nvPr/>
          </p:nvSpPr>
          <p:spPr>
            <a:xfrm>
              <a:off x="1187624" y="3212976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4390555" y="350939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/>
            <p:cNvSpPr/>
            <p:nvPr/>
          </p:nvSpPr>
          <p:spPr>
            <a:xfrm>
              <a:off x="4139952" y="343738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3851920" y="365340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4067944" y="3581400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4380187" y="329336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4211960" y="3222817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7716672" y="5427871"/>
              <a:ext cx="144016" cy="1440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4499992" y="292494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6012160" y="3041855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5004048" y="364502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5004048" y="3833340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555776" y="551723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4499992" y="3429000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43"/>
            <p:cNvSpPr/>
            <p:nvPr/>
          </p:nvSpPr>
          <p:spPr>
            <a:xfrm>
              <a:off x="7590582" y="5415437"/>
              <a:ext cx="144016" cy="1440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43"/>
            <p:cNvSpPr/>
            <p:nvPr/>
          </p:nvSpPr>
          <p:spPr>
            <a:xfrm>
              <a:off x="7633735" y="5338731"/>
              <a:ext cx="144016" cy="1440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6"/>
            <p:cNvSpPr/>
            <p:nvPr/>
          </p:nvSpPr>
          <p:spPr>
            <a:xfrm>
              <a:off x="1337937" y="2940900"/>
              <a:ext cx="144016" cy="1440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6"/>
            <p:cNvSpPr/>
            <p:nvPr/>
          </p:nvSpPr>
          <p:spPr>
            <a:xfrm>
              <a:off x="2110237" y="3386560"/>
              <a:ext cx="144016" cy="1440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36"/>
            <p:cNvSpPr/>
            <p:nvPr/>
          </p:nvSpPr>
          <p:spPr>
            <a:xfrm>
              <a:off x="1566003" y="3119161"/>
              <a:ext cx="144016" cy="1440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36"/>
            <p:cNvSpPr/>
            <p:nvPr/>
          </p:nvSpPr>
          <p:spPr>
            <a:xfrm>
              <a:off x="2073973" y="3860368"/>
              <a:ext cx="144016" cy="1440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Ellipse 44"/>
            <p:cNvSpPr/>
            <p:nvPr/>
          </p:nvSpPr>
          <p:spPr>
            <a:xfrm>
              <a:off x="4588104" y="3272088"/>
              <a:ext cx="144016" cy="14401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aphicFrame>
        <p:nvGraphicFramePr>
          <p:cNvPr id="27" name="Diagramme 26"/>
          <p:cNvGraphicFramePr/>
          <p:nvPr>
            <p:extLst>
              <p:ext uri="{D42A27DB-BD31-4B8C-83A1-F6EECF244321}">
                <p14:modId xmlns:p14="http://schemas.microsoft.com/office/powerpoint/2010/main" val="3785310634"/>
              </p:ext>
            </p:extLst>
          </p:nvPr>
        </p:nvGraphicFramePr>
        <p:xfrm>
          <a:off x="6709719" y="1278943"/>
          <a:ext cx="4233867" cy="5171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4" name="Connecteur droit avec flèche 3"/>
          <p:cNvCxnSpPr/>
          <p:nvPr/>
        </p:nvCxnSpPr>
        <p:spPr>
          <a:xfrm>
            <a:off x="8773288" y="3805873"/>
            <a:ext cx="1804086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9662976" y="5239260"/>
            <a:ext cx="1062682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0695357" y="4577770"/>
            <a:ext cx="1434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/>
              <a:t>46 Patients </a:t>
            </a:r>
            <a:r>
              <a:rPr lang="fr-FR" sz="1200" i="1" dirty="0" err="1"/>
              <a:t>who</a:t>
            </a:r>
            <a:r>
              <a:rPr lang="fr-FR" sz="1200" i="1" dirty="0"/>
              <a:t> </a:t>
            </a:r>
            <a:r>
              <a:rPr lang="fr-FR" sz="1200" i="1" dirty="0" err="1"/>
              <a:t>failed</a:t>
            </a:r>
            <a:r>
              <a:rPr lang="fr-FR" sz="1200" i="1" dirty="0"/>
              <a:t> non-</a:t>
            </a:r>
            <a:r>
              <a:rPr lang="fr-FR" sz="1200" i="1" dirty="0" err="1"/>
              <a:t>indicated</a:t>
            </a:r>
            <a:r>
              <a:rPr lang="fr-FR" sz="1200" i="1" dirty="0"/>
              <a:t> </a:t>
            </a:r>
            <a:r>
              <a:rPr lang="fr-FR" sz="1200" i="1" dirty="0" err="1"/>
              <a:t>therapies</a:t>
            </a:r>
            <a:r>
              <a:rPr lang="fr-FR" sz="1200" i="1" dirty="0"/>
              <a:t>, </a:t>
            </a:r>
            <a:r>
              <a:rPr lang="fr-FR" sz="1200" i="1" dirty="0" err="1"/>
              <a:t>including</a:t>
            </a:r>
            <a:r>
              <a:rPr lang="fr-FR" sz="1200" i="1" dirty="0"/>
              <a:t> </a:t>
            </a:r>
          </a:p>
          <a:p>
            <a:pPr algn="ctr"/>
            <a:r>
              <a:rPr lang="fr-FR" sz="1200" i="1" dirty="0" err="1"/>
              <a:t>Peg</a:t>
            </a:r>
            <a:r>
              <a:rPr lang="fr-FR" sz="1200" i="1" dirty="0"/>
              <a:t>-IFN, GZR/EBR, 3D, 2D, ± RBV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0719287" y="3532796"/>
            <a:ext cx="1386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/>
              <a:t>82 patients </a:t>
            </a:r>
            <a:r>
              <a:rPr lang="fr-FR" sz="1200" i="1" dirty="0" err="1"/>
              <a:t>with</a:t>
            </a:r>
            <a:r>
              <a:rPr lang="fr-FR" sz="1200" i="1" dirty="0"/>
              <a:t> </a:t>
            </a:r>
            <a:r>
              <a:rPr lang="fr-FR" sz="1200" i="1" dirty="0" err="1"/>
              <a:t>insufficient</a:t>
            </a:r>
            <a:r>
              <a:rPr lang="fr-FR" sz="1200" i="1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3012849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5209" y="1058238"/>
            <a:ext cx="11352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Patients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Non-interventional epidemiological study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Clinical information: age, sex, cirrhosis status and prior treatment received, recorded in an anonymized submission database (SHARED).</a:t>
            </a:r>
          </a:p>
          <a:p>
            <a:endParaRPr lang="en-US" sz="2000" u="sng" dirty="0"/>
          </a:p>
          <a:p>
            <a:r>
              <a:rPr lang="en-US" sz="2400" b="1" u="sng" dirty="0"/>
              <a:t>Methods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/>
              <a:t>NS5A ± NS3 protease ± NS5B polymerase sequencing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Sanger sequencing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Next-generation </a:t>
            </a:r>
            <a:r>
              <a:rPr lang="en-US" sz="2000"/>
              <a:t>sequencing (15</a:t>
            </a:r>
            <a:r>
              <a:rPr lang="en-US" sz="2000" dirty="0"/>
              <a:t>% cut-off)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/>
              <a:t>Key RAS positions examined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/>
              <a:t>NS5A</a:t>
            </a:r>
            <a:r>
              <a:rPr lang="en-US" sz="2000" dirty="0"/>
              <a:t> region: </a:t>
            </a:r>
            <a:r>
              <a:rPr lang="en-US" sz="2000" b="1" dirty="0">
                <a:solidFill>
                  <a:srgbClr val="0070C0"/>
                </a:solidFill>
              </a:rPr>
              <a:t>S24, M28, A30, L31, P32, Q54, P58, E92, Y93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/>
              <a:t>NS3</a:t>
            </a:r>
            <a:r>
              <a:rPr lang="en-US" sz="2000" dirty="0"/>
              <a:t> protease region: </a:t>
            </a:r>
            <a:r>
              <a:rPr lang="en-US" sz="2000" b="1" dirty="0">
                <a:solidFill>
                  <a:srgbClr val="FF0000"/>
                </a:solidFill>
              </a:rPr>
              <a:t>Y56, Q80, R155, A156, Q168</a:t>
            </a:r>
            <a:endParaRPr lang="en-U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/>
              <a:t>NS5B</a:t>
            </a:r>
            <a:r>
              <a:rPr lang="en-US" sz="2000" dirty="0"/>
              <a:t> region: </a:t>
            </a:r>
            <a:r>
              <a:rPr lang="en-US" sz="2000" b="1" dirty="0">
                <a:solidFill>
                  <a:srgbClr val="008F00"/>
                </a:solidFill>
              </a:rPr>
              <a:t>K100, A150, L159, G188, K206, T213, E237, N244, S282, C316, L320, V321</a:t>
            </a:r>
          </a:p>
          <a:p>
            <a:endParaRPr lang="en-US" sz="2000" dirty="0"/>
          </a:p>
        </p:txBody>
      </p:sp>
      <p:sp>
        <p:nvSpPr>
          <p:cNvPr id="3" name="TextBox 1">
            <a:extLst>
              <a:ext uri="{FF2B5EF4-FFF2-40B4-BE49-F238E27FC236}">
                <a16:creationId xmlns="" xmlns:a16="http://schemas.microsoft.com/office/drawing/2014/main" id="{2037EE83-40C1-DC4E-87EE-A839638E5BE3}"/>
              </a:ext>
            </a:extLst>
          </p:cNvPr>
          <p:cNvSpPr txBox="1"/>
          <p:nvPr/>
        </p:nvSpPr>
        <p:spPr>
          <a:xfrm>
            <a:off x="81783" y="141235"/>
            <a:ext cx="4471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and methods </a:t>
            </a:r>
          </a:p>
        </p:txBody>
      </p:sp>
    </p:spTree>
    <p:extLst>
      <p:ext uri="{BB962C8B-B14F-4D97-AF65-F5344CB8AC3E}">
        <p14:creationId xmlns:p14="http://schemas.microsoft.com/office/powerpoint/2010/main" val="4195474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="" xmlns:a16="http://schemas.microsoft.com/office/drawing/2014/main" id="{CC762C47-B90A-064F-81EA-327FD0818F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954499"/>
              </p:ext>
            </p:extLst>
          </p:nvPr>
        </p:nvGraphicFramePr>
        <p:xfrm>
          <a:off x="2061228" y="1203686"/>
          <a:ext cx="8069543" cy="5241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760">
                  <a:extLst>
                    <a:ext uri="{9D8B030D-6E8A-4147-A177-3AD203B41FA5}">
                      <a16:colId xmlns="" xmlns:a16="http://schemas.microsoft.com/office/drawing/2014/main" val="62109653"/>
                    </a:ext>
                  </a:extLst>
                </a:gridCol>
                <a:gridCol w="23827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48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6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5449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DAA-naïve patients </a:t>
                      </a:r>
                      <a:br>
                        <a:rPr lang="en-CA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CA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(n=351)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Patients who failed DAAs (n=384)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800" b="1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5000949"/>
                  </a:ext>
                </a:extLst>
              </a:tr>
              <a:tr h="2661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Gender</a:t>
                      </a:r>
                      <a:endParaRPr lang="en-C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0837712"/>
                  </a:ext>
                </a:extLst>
              </a:tr>
              <a:tr h="255027">
                <a:tc>
                  <a:txBody>
                    <a:bodyPr/>
                    <a:lstStyle/>
                    <a:p>
                      <a:pPr marL="266700" indent="0" algn="l" rtl="0" fontAlgn="ctr">
                        <a:tabLst/>
                      </a:pPr>
                      <a:r>
                        <a:rPr lang="en-CA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Male</a:t>
                      </a:r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269 (76.4%)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321 (83.6%)</a:t>
                      </a:r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NS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8314827"/>
                  </a:ext>
                </a:extLst>
              </a:tr>
              <a:tr h="255027">
                <a:tc>
                  <a:txBody>
                    <a:bodyPr/>
                    <a:lstStyle/>
                    <a:p>
                      <a:pPr marL="266700" indent="0" algn="l" defTabSz="914400" rtl="0" eaLnBrk="1" fontAlgn="ctr" latinLnBrk="0" hangingPunct="1">
                        <a:tabLst/>
                      </a:pPr>
                      <a:r>
                        <a:rPr lang="en-CA" sz="14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7625" indent="0" algn="ctr" defTabSz="914400" rtl="0" eaLnBrk="1" fontAlgn="ctr" latinLnBrk="0" hangingPunct="1">
                        <a:tabLst/>
                      </a:pPr>
                      <a:r>
                        <a:rPr lang="en-CA" sz="14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 (22.8%)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7625" indent="0" algn="ctr" defTabSz="914400" rtl="0" eaLnBrk="1" fontAlgn="ctr" latinLnBrk="0" hangingPunct="1">
                        <a:tabLst/>
                      </a:pPr>
                      <a:r>
                        <a:rPr lang="en-CA" sz="14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 (15.9%)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7625" indent="0" algn="ctr" defTabSz="914400" rtl="0" eaLnBrk="1" fontAlgn="ctr" latinLnBrk="0" hangingPunct="1">
                        <a:tabLst/>
                      </a:pPr>
                      <a:endParaRPr lang="en-CA" sz="140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4017674"/>
                  </a:ext>
                </a:extLst>
              </a:tr>
              <a:tr h="255027">
                <a:tc>
                  <a:txBody>
                    <a:bodyPr/>
                    <a:lstStyle/>
                    <a:p>
                      <a:pPr marL="266700" indent="0" algn="l" defTabSz="914400" rtl="0" eaLnBrk="1" fontAlgn="ctr" latinLnBrk="0" hangingPunct="1">
                        <a:tabLst/>
                      </a:pPr>
                      <a:r>
                        <a:rPr lang="en-CA" sz="14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Unknown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13" indent="0" algn="ctr" defTabSz="914400" rtl="0" eaLnBrk="1" fontAlgn="ctr" latinLnBrk="0" hangingPunct="1">
                        <a:tabLst/>
                      </a:pPr>
                      <a:r>
                        <a:rPr lang="en-CA" sz="14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(0.6%)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13" indent="0" algn="ctr" defTabSz="914400" rtl="0" eaLnBrk="1" fontAlgn="ctr" latinLnBrk="0" hangingPunct="1">
                        <a:tabLst/>
                      </a:pPr>
                      <a:r>
                        <a:rPr lang="en-CA" sz="1400" u="none" strike="noStrik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(0.5%)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13" indent="0" algn="ctr" defTabSz="914400" rtl="0" eaLnBrk="1" fontAlgn="ctr" latinLnBrk="0" hangingPunct="1">
                        <a:tabLst/>
                      </a:pPr>
                      <a:endParaRPr lang="en-CA" sz="1400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4054676"/>
                  </a:ext>
                </a:extLst>
              </a:tr>
              <a:tr h="2550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Age</a:t>
                      </a:r>
                      <a:endParaRPr lang="en-C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5690948"/>
                  </a:ext>
                </a:extLst>
              </a:tr>
              <a:tr h="255027">
                <a:tc>
                  <a:txBody>
                    <a:bodyPr/>
                    <a:lstStyle/>
                    <a:p>
                      <a:pPr marL="266700" indent="0" algn="l" rtl="0" fontAlgn="ctr">
                        <a:tabLst/>
                      </a:pPr>
                      <a:r>
                        <a:rPr lang="en-CA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Median (range)</a:t>
                      </a:r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52 (26-79)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52 (19 – 75)</a:t>
                      </a:r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NS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74173245"/>
                  </a:ext>
                </a:extLst>
              </a:tr>
              <a:tr h="2550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Cirrhosis</a:t>
                      </a:r>
                      <a:endParaRPr lang="en-C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2978910"/>
                  </a:ext>
                </a:extLst>
              </a:tr>
              <a:tr h="255027">
                <a:tc>
                  <a:txBody>
                    <a:bodyPr/>
                    <a:lstStyle/>
                    <a:p>
                      <a:pPr marL="228600" indent="0" algn="l" rtl="0" fontAlgn="ctr">
                        <a:tabLst/>
                      </a:pPr>
                      <a:r>
                        <a:rPr lang="en-CA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127 (36.2%)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191 (49.7%)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&lt;0.01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8991756"/>
                  </a:ext>
                </a:extLst>
              </a:tr>
              <a:tr h="255027">
                <a:tc>
                  <a:txBody>
                    <a:bodyPr/>
                    <a:lstStyle/>
                    <a:p>
                      <a:pPr marL="47625" indent="0" algn="l" rtl="0" fontAlgn="ctr">
                        <a:tabLst/>
                      </a:pPr>
                      <a:r>
                        <a:rPr lang="en-CA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No </a:t>
                      </a:r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111 (31.6%)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78</a:t>
                      </a:r>
                      <a:r>
                        <a:rPr lang="en-CA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(20.3%)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2375168"/>
                  </a:ext>
                </a:extLst>
              </a:tr>
              <a:tr h="255027">
                <a:tc>
                  <a:txBody>
                    <a:bodyPr/>
                    <a:lstStyle/>
                    <a:p>
                      <a:pPr marL="47625" indent="0" algn="l" rtl="0" fontAlgn="ctr">
                        <a:tabLst/>
                      </a:pPr>
                      <a:r>
                        <a:rPr lang="en-CA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Unknown</a:t>
                      </a:r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113 (32.2%)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115 (29.9%)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6856100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DAA regimen that failed</a:t>
                      </a:r>
                      <a:endParaRPr lang="en-C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CA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marL="180975" indent="0" algn="l" rtl="0" fontAlgn="ctr">
                        <a:tabLst/>
                      </a:pPr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SOF/VEL ± RBV</a:t>
                      </a:r>
                    </a:p>
                  </a:txBody>
                  <a:tcPr marL="71204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41 (10.7%)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marL="180975" indent="0" algn="l" rtl="0" fontAlgn="ctr">
                        <a:tabLst/>
                      </a:pPr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SOF</a:t>
                      </a:r>
                      <a:r>
                        <a:rPr lang="en-CA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+ </a:t>
                      </a:r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DCV ± RBV</a:t>
                      </a:r>
                    </a:p>
                  </a:txBody>
                  <a:tcPr marL="71204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250 (65.1%)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marL="180975" indent="0" algn="l" rtl="0" fontAlgn="ctr">
                        <a:tabLst/>
                      </a:pPr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SOF/LDV ± RBV</a:t>
                      </a:r>
                    </a:p>
                  </a:txBody>
                  <a:tcPr marL="71204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51 (13.3%)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SOF/VEL/VOX ± RBV</a:t>
                      </a:r>
                    </a:p>
                  </a:txBody>
                  <a:tcPr marL="71204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 (2.3%)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G/P</a:t>
                      </a:r>
                    </a:p>
                  </a:txBody>
                  <a:tcPr marL="71204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 (2.3%)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3996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CA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Other combinations (SOF/RBV, </a:t>
                      </a:r>
                      <a:br>
                        <a:rPr lang="en-CA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</a:br>
                      <a:r>
                        <a:rPr lang="en-CA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SOF/PEG/RBV)</a:t>
                      </a:r>
                    </a:p>
                  </a:txBody>
                  <a:tcPr marL="71204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 (6.2%)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CA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" name="TextBox 1">
            <a:extLst>
              <a:ext uri="{FF2B5EF4-FFF2-40B4-BE49-F238E27FC236}">
                <a16:creationId xmlns="" xmlns:a16="http://schemas.microsoft.com/office/drawing/2014/main" id="{2037EE83-40C1-DC4E-87EE-A839638E5BE3}"/>
              </a:ext>
            </a:extLst>
          </p:cNvPr>
          <p:cNvSpPr txBox="1"/>
          <p:nvPr/>
        </p:nvSpPr>
        <p:spPr>
          <a:xfrm>
            <a:off x="163975" y="141236"/>
            <a:ext cx="5482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GT-3 Patient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207875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-26494" y="15251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NS5A and NS3 RAS in </a:t>
            </a:r>
            <a:r>
              <a:rPr lang="fr-FR" sz="4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DAA-naïve GT-3a patients</a:t>
            </a: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321726"/>
              </p:ext>
            </p:extLst>
          </p:nvPr>
        </p:nvGraphicFramePr>
        <p:xfrm>
          <a:off x="6000108" y="1851369"/>
          <a:ext cx="6041203" cy="4667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7CFBDD42-D443-FA45-997A-BB3A78351F73}"/>
              </a:ext>
            </a:extLst>
          </p:cNvPr>
          <p:cNvSpPr txBox="1"/>
          <p:nvPr/>
        </p:nvSpPr>
        <p:spPr>
          <a:xfrm>
            <a:off x="1816806" y="986871"/>
            <a:ext cx="2027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NS5A RAS</a:t>
            </a:r>
          </a:p>
          <a:p>
            <a:pPr algn="ctr"/>
            <a:r>
              <a:rPr lang="fr-FR" sz="1600" b="1" i="1" dirty="0"/>
              <a:t>(N=351)</a:t>
            </a:r>
            <a:endParaRPr lang="fr-FR" sz="1400" b="1" i="1" dirty="0"/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A3EA9B73-02EA-734B-82FD-6C8EAA084184}"/>
              </a:ext>
            </a:extLst>
          </p:cNvPr>
          <p:cNvSpPr txBox="1"/>
          <p:nvPr/>
        </p:nvSpPr>
        <p:spPr>
          <a:xfrm>
            <a:off x="7546211" y="904678"/>
            <a:ext cx="2835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NS3 </a:t>
            </a:r>
            <a:r>
              <a:rPr lang="fr-FR" sz="2400" b="1" dirty="0" err="1"/>
              <a:t>protease</a:t>
            </a:r>
            <a:r>
              <a:rPr lang="fr-FR" sz="2400" b="1" dirty="0"/>
              <a:t> RAS</a:t>
            </a:r>
          </a:p>
          <a:p>
            <a:pPr algn="ctr"/>
            <a:r>
              <a:rPr lang="fr-FR" sz="1600" b="1" i="1" dirty="0"/>
              <a:t>(N=152)</a:t>
            </a:r>
            <a:endParaRPr lang="fr-FR" sz="2400" b="1" dirty="0"/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8121507"/>
              </p:ext>
            </p:extLst>
          </p:nvPr>
        </p:nvGraphicFramePr>
        <p:xfrm>
          <a:off x="190356" y="2104805"/>
          <a:ext cx="5974138" cy="3987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63374" y="6226142"/>
            <a:ext cx="5604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/>
              <a:t>*</a:t>
            </a:r>
            <a:r>
              <a:rPr lang="fr-FR" sz="1400" b="1" i="1" dirty="0" err="1"/>
              <a:t>including</a:t>
            </a:r>
            <a:r>
              <a:rPr lang="fr-FR" sz="1400" b="1" i="1" dirty="0"/>
              <a:t> A30V/</a:t>
            </a:r>
            <a:r>
              <a:rPr lang="fr-FR" sz="1400" b="1" i="1" dirty="0" err="1"/>
              <a:t>T</a:t>
            </a:r>
            <a:r>
              <a:rPr lang="fr-FR" sz="1400" b="1" i="1" dirty="0"/>
              <a:t> + Y93H (n=2), P58T + Y93H (n=1)</a:t>
            </a:r>
          </a:p>
          <a:p>
            <a:r>
              <a:rPr lang="fr-FR" sz="1400" b="1" i="1" dirty="0"/>
              <a:t>**M28I/V (n=7), L31I (n=2), P58S/G/T (n=5) </a:t>
            </a:r>
          </a:p>
        </p:txBody>
      </p:sp>
    </p:spTree>
    <p:extLst>
      <p:ext uri="{BB962C8B-B14F-4D97-AF65-F5344CB8AC3E}">
        <p14:creationId xmlns:p14="http://schemas.microsoft.com/office/powerpoint/2010/main" val="306492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5419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NS5A </a:t>
            </a:r>
            <a:r>
              <a:rPr lang="fr-F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 </a:t>
            </a:r>
            <a:r>
              <a:rPr lang="fr-FR" sz="3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fr-FR" sz="3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SOF/NS5A </a:t>
            </a:r>
            <a:r>
              <a:rPr lang="fr-FR" sz="3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inhibitor</a:t>
            </a:r>
            <a:r>
              <a:rPr lang="fr-FR" sz="3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therapy</a:t>
            </a:r>
            <a:r>
              <a:rPr lang="fr-FR" sz="3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4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</a:t>
            </a:r>
            <a:endParaRPr lang="fr-FR" sz="3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33088" y="1056978"/>
            <a:ext cx="424855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SOF/LDV ± RBV</a:t>
            </a:r>
            <a:r>
              <a:rPr lang="fr-FR" b="1" baseline="30000" dirty="0"/>
              <a:t>**</a:t>
            </a:r>
            <a:endParaRPr lang="fr-FR" b="1" dirty="0"/>
          </a:p>
          <a:p>
            <a:pPr algn="ctr"/>
            <a:r>
              <a:rPr lang="fr-FR" b="1" i="1" dirty="0"/>
              <a:t>N=51</a:t>
            </a:r>
          </a:p>
          <a:p>
            <a:pPr algn="ctr"/>
            <a:r>
              <a:rPr lang="fr-FR" sz="3200" b="1" dirty="0"/>
              <a:t>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344001" y="1066196"/>
            <a:ext cx="40433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SOF + DCV ± RBV</a:t>
            </a:r>
            <a:r>
              <a:rPr lang="fr-FR" sz="1600" b="1" baseline="30000" dirty="0"/>
              <a:t>**</a:t>
            </a:r>
          </a:p>
          <a:p>
            <a:pPr algn="ctr"/>
            <a:r>
              <a:rPr lang="fr-FR" b="1" i="1" dirty="0"/>
              <a:t>N=250</a:t>
            </a:r>
          </a:p>
          <a:p>
            <a:pPr algn="ctr"/>
            <a:endParaRPr lang="fr-FR" sz="3200" b="1" dirty="0"/>
          </a:p>
        </p:txBody>
      </p:sp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9209"/>
              </p:ext>
            </p:extLst>
          </p:nvPr>
        </p:nvGraphicFramePr>
        <p:xfrm>
          <a:off x="56965" y="1665407"/>
          <a:ext cx="6400800" cy="5008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87059" y="6173850"/>
            <a:ext cx="2358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i="1" dirty="0"/>
              <a:t>*L31I (n=2), A30S/V (n=2)</a:t>
            </a:r>
          </a:p>
        </p:txBody>
      </p:sp>
      <p:graphicFrame>
        <p:nvGraphicFramePr>
          <p:cNvPr id="16" name="Graphique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664135"/>
              </p:ext>
            </p:extLst>
          </p:nvPr>
        </p:nvGraphicFramePr>
        <p:xfrm>
          <a:off x="5917915" y="2024009"/>
          <a:ext cx="6201179" cy="470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/>
          <p:cNvSpPr/>
          <p:nvPr/>
        </p:nvSpPr>
        <p:spPr>
          <a:xfrm>
            <a:off x="6859807" y="6155766"/>
            <a:ext cx="13035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i="1" dirty="0"/>
              <a:t>*L31F/I (n=4)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9807" y="6488668"/>
            <a:ext cx="23571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i="1" dirty="0"/>
              <a:t>** </a:t>
            </a:r>
            <a:r>
              <a:rPr lang="fr-FR" sz="1600" b="1" i="1" dirty="0" err="1"/>
              <a:t>with</a:t>
            </a:r>
            <a:r>
              <a:rPr lang="fr-FR" sz="1600" b="1" i="1" dirty="0"/>
              <a:t> RBV (22%, n=55)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7059" y="6485745"/>
            <a:ext cx="23571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i="1" dirty="0"/>
              <a:t>** </a:t>
            </a:r>
            <a:r>
              <a:rPr lang="fr-FR" sz="1600" b="1" i="1" dirty="0" err="1"/>
              <a:t>with</a:t>
            </a:r>
            <a:r>
              <a:rPr lang="fr-FR" sz="1600" b="1" i="1" dirty="0"/>
              <a:t> RBV (39%, n=20)  </a:t>
            </a:r>
          </a:p>
        </p:txBody>
      </p:sp>
    </p:spTree>
    <p:extLst>
      <p:ext uri="{BB962C8B-B14F-4D97-AF65-F5344CB8AC3E}">
        <p14:creationId xmlns:p14="http://schemas.microsoft.com/office/powerpoint/2010/main" val="68293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7762</TotalTime>
  <Words>2338</Words>
  <Application>Microsoft Macintosh PowerPoint</Application>
  <PresentationFormat>Personnalisé</PresentationFormat>
  <Paragraphs>357</Paragraphs>
  <Slides>21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Howe</dc:creator>
  <cp:lastModifiedBy>Slim Fourati</cp:lastModifiedBy>
  <cp:revision>446</cp:revision>
  <cp:lastPrinted>2018-11-08T23:07:40Z</cp:lastPrinted>
  <dcterms:created xsi:type="dcterms:W3CDTF">2018-09-13T23:47:11Z</dcterms:created>
  <dcterms:modified xsi:type="dcterms:W3CDTF">2019-11-10T13:36:13Z</dcterms:modified>
</cp:coreProperties>
</file>