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23" r:id="rId3"/>
    <p:sldId id="325" r:id="rId4"/>
    <p:sldId id="335" r:id="rId5"/>
    <p:sldId id="318" r:id="rId6"/>
    <p:sldId id="319" r:id="rId7"/>
    <p:sldId id="327" r:id="rId8"/>
    <p:sldId id="334" r:id="rId9"/>
    <p:sldId id="337" r:id="rId10"/>
    <p:sldId id="341" r:id="rId11"/>
    <p:sldId id="340" r:id="rId12"/>
    <p:sldId id="339" r:id="rId13"/>
    <p:sldId id="328" r:id="rId14"/>
    <p:sldId id="344" r:id="rId15"/>
    <p:sldId id="345" r:id="rId16"/>
    <p:sldId id="329" r:id="rId17"/>
    <p:sldId id="347" r:id="rId18"/>
    <p:sldId id="330" r:id="rId19"/>
    <p:sldId id="349" r:id="rId20"/>
    <p:sldId id="331" r:id="rId21"/>
    <p:sldId id="3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. Popping" initials="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19AD"/>
    <a:srgbClr val="FFF2CC"/>
    <a:srgbClr val="B08FD4"/>
    <a:srgbClr val="FF4B92"/>
    <a:srgbClr val="FF0472"/>
    <a:srgbClr val="79A4AA"/>
    <a:srgbClr val="D71A20"/>
    <a:srgbClr val="FF242D"/>
    <a:srgbClr val="26863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89726" autoAdjust="0"/>
  </p:normalViewPr>
  <p:slideViewPr>
    <p:cSldViewPr snapToGrid="0">
      <p:cViewPr varScale="1">
        <p:scale>
          <a:sx n="59" d="100"/>
          <a:sy n="59" d="100"/>
        </p:scale>
        <p:origin x="102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n-cifs-hnas2.wprod.ds.aphp.fr\Prive\4030034\HCV%20resistance\SHARED\Unusual%20subtypes\analyse%20Stephanie\NS5A_FU_TX_wo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4F-404D-B1EF-2A5BC1028533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4F-404D-B1EF-2A5BC1028533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4F-404D-B1EF-2A5BC1028533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4F-404D-B1EF-2A5BC1028533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4F-404D-B1EF-2A5BC1028533}"/>
              </c:ext>
            </c:extLst>
          </c:dPt>
          <c:dPt>
            <c:idx val="5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4F-404D-B1EF-2A5BC1028533}"/>
              </c:ext>
            </c:extLst>
          </c:dPt>
          <c:dPt>
            <c:idx val="6"/>
            <c:bubble3D val="0"/>
            <c:spPr>
              <a:solidFill>
                <a:srgbClr val="99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4F-404D-B1EF-2A5BC1028533}"/>
              </c:ext>
            </c:extLst>
          </c:dPt>
          <c:dPt>
            <c:idx val="7"/>
            <c:bubble3D val="0"/>
            <c:spPr>
              <a:solidFill>
                <a:srgbClr val="CC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D4F-404D-B1EF-2A5BC1028533}"/>
              </c:ext>
            </c:extLst>
          </c:dPt>
          <c:dPt>
            <c:idx val="8"/>
            <c:bubble3D val="0"/>
            <c:spPr>
              <a:pattFill prst="smGrid">
                <a:fgClr>
                  <a:srgbClr val="9966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D4F-404D-B1EF-2A5BC1028533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D4F-404D-B1EF-2A5BC1028533}"/>
              </c:ext>
            </c:extLst>
          </c:dPt>
          <c:dPt>
            <c:idx val="10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D4F-404D-B1EF-2A5BC1028533}"/>
              </c:ext>
            </c:extLst>
          </c:dPt>
          <c:dPt>
            <c:idx val="11"/>
            <c:bubble3D val="0"/>
            <c:spPr>
              <a:solidFill>
                <a:srgbClr val="00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D4F-404D-B1EF-2A5BC1028533}"/>
              </c:ext>
            </c:extLst>
          </c:dPt>
          <c:dPt>
            <c:idx val="12"/>
            <c:bubble3D val="0"/>
            <c:spPr>
              <a:solidFill>
                <a:srgbClr val="33CC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D4F-404D-B1EF-2A5BC1028533}"/>
              </c:ext>
            </c:extLst>
          </c:dPt>
          <c:dPt>
            <c:idx val="1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D4F-404D-B1EF-2A5BC102853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4D4F-404D-B1EF-2A5BC1028533}"/>
              </c:ext>
            </c:extLst>
          </c:dPt>
          <c:dPt>
            <c:idx val="15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4D4F-404D-B1EF-2A5BC1028533}"/>
              </c:ext>
            </c:extLst>
          </c:dPt>
          <c:dPt>
            <c:idx val="16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4D4F-404D-B1EF-2A5BC1028533}"/>
              </c:ext>
            </c:extLst>
          </c:dPt>
          <c:dPt>
            <c:idx val="17"/>
            <c:bubble3D val="0"/>
            <c:spPr>
              <a:solidFill>
                <a:srgbClr val="91DD8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4D4F-404D-B1EF-2A5BC1028533}"/>
              </c:ext>
            </c:extLst>
          </c:dPt>
          <c:dPt>
            <c:idx val="18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4D4F-404D-B1EF-2A5BC1028533}"/>
              </c:ext>
            </c:extLst>
          </c:dPt>
          <c:dPt>
            <c:idx val="1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4D4F-404D-B1EF-2A5BC1028533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4D4F-404D-B1EF-2A5BC1028533}"/>
              </c:ext>
            </c:extLst>
          </c:dPt>
          <c:dPt>
            <c:idx val="2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4D4F-404D-B1EF-2A5BC1028533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4D4F-404D-B1EF-2A5BC1028533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4D4F-404D-B1EF-2A5BC1028533}"/>
              </c:ext>
            </c:extLst>
          </c:dPt>
          <c:dPt>
            <c:idx val="2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4D4F-404D-B1EF-2A5BC1028533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4D4F-404D-B1EF-2A5BC1028533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4D4F-404D-B1EF-2A5BC1028533}"/>
              </c:ext>
            </c:extLst>
          </c:dPt>
          <c:dLbls>
            <c:dLbl>
              <c:idx val="3"/>
              <c:layout>
                <c:manualLayout>
                  <c:x val="2.2811517768825205E-3"/>
                  <c:y val="-3.83233484749117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D4F-404D-B1EF-2A5BC1028533}"/>
                </c:ext>
              </c:extLst>
            </c:dLbl>
            <c:dLbl>
              <c:idx val="5"/>
              <c:layout>
                <c:manualLayout>
                  <c:x val="0"/>
                  <c:y val="1.91616742374558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D4F-404D-B1EF-2A5BC1028533}"/>
                </c:ext>
              </c:extLst>
            </c:dLbl>
            <c:dLbl>
              <c:idx val="21"/>
              <c:layout>
                <c:manualLayout>
                  <c:x val="-2.0530365991942686E-2"/>
                  <c:y val="-1.2774449491637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4D4F-404D-B1EF-2A5BC1028533}"/>
                </c:ext>
              </c:extLst>
            </c:dLbl>
            <c:dLbl>
              <c:idx val="23"/>
              <c:layout>
                <c:manualLayout>
                  <c:x val="9.1246071075300819E-3"/>
                  <c:y val="-9.580837118727945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4D4F-404D-B1EF-2A5BC1028533}"/>
                </c:ext>
              </c:extLst>
            </c:dLbl>
            <c:dLbl>
              <c:idx val="25"/>
              <c:layout>
                <c:manualLayout>
                  <c:x val="-1.3686910661295206E-2"/>
                  <c:y val="-3.193612372909315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4D4F-404D-B1EF-2A5BC102853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summary!$I$1:$I$27</c:f>
              <c:strCache>
                <c:ptCount val="27"/>
                <c:pt idx="0">
                  <c:v>1l </c:v>
                </c:pt>
                <c:pt idx="1">
                  <c:v>1g</c:v>
                </c:pt>
                <c:pt idx="2">
                  <c:v>2c</c:v>
                </c:pt>
                <c:pt idx="3">
                  <c:v>2i</c:v>
                </c:pt>
                <c:pt idx="4">
                  <c:v>2j</c:v>
                </c:pt>
                <c:pt idx="5">
                  <c:v>2q</c:v>
                </c:pt>
                <c:pt idx="6">
                  <c:v>3b</c:v>
                </c:pt>
                <c:pt idx="7">
                  <c:v>3g</c:v>
                </c:pt>
                <c:pt idx="8">
                  <c:v>3h</c:v>
                </c:pt>
                <c:pt idx="9">
                  <c:v>3k</c:v>
                </c:pt>
                <c:pt idx="10">
                  <c:v>4b</c:v>
                </c:pt>
                <c:pt idx="11">
                  <c:v>4f</c:v>
                </c:pt>
                <c:pt idx="12">
                  <c:v>4g</c:v>
                </c:pt>
                <c:pt idx="13">
                  <c:v>4k</c:v>
                </c:pt>
                <c:pt idx="14">
                  <c:v>4n</c:v>
                </c:pt>
                <c:pt idx="15">
                  <c:v>4ns</c:v>
                </c:pt>
                <c:pt idx="16">
                  <c:v>4o</c:v>
                </c:pt>
                <c:pt idx="17">
                  <c:v>4q</c:v>
                </c:pt>
                <c:pt idx="18">
                  <c:v>4r</c:v>
                </c:pt>
                <c:pt idx="19">
                  <c:v>4t</c:v>
                </c:pt>
                <c:pt idx="20">
                  <c:v>4v</c:v>
                </c:pt>
                <c:pt idx="21">
                  <c:v>6e</c:v>
                </c:pt>
                <c:pt idx="22">
                  <c:v>6h</c:v>
                </c:pt>
                <c:pt idx="23">
                  <c:v>6p</c:v>
                </c:pt>
                <c:pt idx="24">
                  <c:v>6q</c:v>
                </c:pt>
                <c:pt idx="25">
                  <c:v>6r</c:v>
                </c:pt>
                <c:pt idx="26">
                  <c:v>6xe</c:v>
                </c:pt>
              </c:strCache>
            </c:strRef>
          </c:cat>
          <c:val>
            <c:numRef>
              <c:f>summary!$J$1:$J$27</c:f>
              <c:numCache>
                <c:formatCode>General</c:formatCode>
                <c:ptCount val="27"/>
                <c:pt idx="0">
                  <c:v>5</c:v>
                </c:pt>
                <c:pt idx="1">
                  <c:v>2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1</c:v>
                </c:pt>
                <c:pt idx="8">
                  <c:v>7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14</c:v>
                </c:pt>
                <c:pt idx="19">
                  <c:v>1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3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4D4F-404D-B1EF-2A5BC10285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7367125984252E-2"/>
          <c:y val="4.8749997001107499E-2"/>
          <c:w val="0.86273917840875403"/>
          <c:h val="0.8691641320642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GT-2c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Feuil1!$A$2:$A$5</c:f>
              <c:strCache>
                <c:ptCount val="4"/>
                <c:pt idx="0">
                  <c:v>F28C</c:v>
                </c:pt>
                <c:pt idx="1">
                  <c:v>L31M</c:v>
                </c:pt>
                <c:pt idx="2">
                  <c:v>P58S</c:v>
                </c:pt>
                <c:pt idx="3">
                  <c:v>C92S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0.78</c:v>
                </c:pt>
                <c:pt idx="1">
                  <c:v>0.11</c:v>
                </c:pt>
                <c:pt idx="2">
                  <c:v>0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D-DA46-B0A5-9A805CC547F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GT-2i/2j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Feuil1!$A$2:$A$5</c:f>
              <c:strCache>
                <c:ptCount val="4"/>
                <c:pt idx="0">
                  <c:v>F28C</c:v>
                </c:pt>
                <c:pt idx="1">
                  <c:v>L31M</c:v>
                </c:pt>
                <c:pt idx="2">
                  <c:v>P58S</c:v>
                </c:pt>
                <c:pt idx="3">
                  <c:v>C92S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D-DA46-B0A5-9A805CC547F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GT-2q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Feuil1!$A$2:$A$5</c:f>
              <c:strCache>
                <c:ptCount val="4"/>
                <c:pt idx="0">
                  <c:v>F28C</c:v>
                </c:pt>
                <c:pt idx="1">
                  <c:v>L31M</c:v>
                </c:pt>
                <c:pt idx="2">
                  <c:v>P58S</c:v>
                </c:pt>
                <c:pt idx="3">
                  <c:v>C92S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D-DA46-B0A5-9A805CC54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53888"/>
        <c:axId val="143255424"/>
      </c:barChart>
      <c:catAx>
        <c:axId val="14325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3255424"/>
        <c:crosses val="autoZero"/>
        <c:auto val="1"/>
        <c:lblAlgn val="ctr"/>
        <c:lblOffset val="100"/>
        <c:noMultiLvlLbl val="0"/>
      </c:catAx>
      <c:valAx>
        <c:axId val="14325542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43253888"/>
        <c:crosses val="autoZero"/>
        <c:crossBetween val="between"/>
        <c:minorUnit val="0.2"/>
      </c:valAx>
    </c:plotArea>
    <c:legend>
      <c:legendPos val="r"/>
      <c:layout>
        <c:manualLayout>
          <c:xMode val="edge"/>
          <c:yMode val="edge"/>
          <c:x val="0.724060698194812"/>
          <c:y val="3.07301561445102E-2"/>
          <c:w val="0.18480716424205301"/>
          <c:h val="0.2968121967781949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4453-40F7-A122-13DD13C0E8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GT2i</a:t>
                    </a:r>
                    <a:r>
                      <a:rPr lang="en-US" baseline="0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42-574D-98DE-5163DBB824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NS5A_FU_TX!$AG$47:$AG$50</c:f>
              <c:strCache>
                <c:ptCount val="4"/>
                <c:pt idx="0">
                  <c:v>GT-2c</c:v>
                </c:pt>
                <c:pt idx="1">
                  <c:v>GT-2j</c:v>
                </c:pt>
                <c:pt idx="2">
                  <c:v>GT-2i</c:v>
                </c:pt>
                <c:pt idx="3">
                  <c:v>GT-2q</c:v>
                </c:pt>
              </c:strCache>
            </c:strRef>
          </c:cat>
          <c:val>
            <c:numRef>
              <c:f>NS5A_FU_TX!$AH$47:$AH$50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42-574D-98DE-5163DBB824A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7367125984252E-2"/>
          <c:y val="4.8749997001107499E-2"/>
          <c:w val="0.86273917840875403"/>
          <c:h val="0.8691641320642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GT-3b/3g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S24G</c:v>
                </c:pt>
                <c:pt idx="1">
                  <c:v>M28L</c:v>
                </c:pt>
                <c:pt idx="2">
                  <c:v>A30K</c:v>
                </c:pt>
                <c:pt idx="3">
                  <c:v>L31M</c:v>
                </c:pt>
                <c:pt idx="4">
                  <c:v>E62L</c:v>
                </c:pt>
                <c:pt idx="5">
                  <c:v>Y93F/H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0-454F-8E26-787DF581D34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GT-3k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S24G</c:v>
                </c:pt>
                <c:pt idx="1">
                  <c:v>M28L</c:v>
                </c:pt>
                <c:pt idx="2">
                  <c:v>A30K</c:v>
                </c:pt>
                <c:pt idx="3">
                  <c:v>L31M</c:v>
                </c:pt>
                <c:pt idx="4">
                  <c:v>E62L</c:v>
                </c:pt>
                <c:pt idx="5">
                  <c:v>Y93F/H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1</c:v>
                </c:pt>
                <c:pt idx="1">
                  <c:v>0.5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0-454F-8E26-787DF581D34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GT-3h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S24G</c:v>
                </c:pt>
                <c:pt idx="1">
                  <c:v>M28L</c:v>
                </c:pt>
                <c:pt idx="2">
                  <c:v>A30K</c:v>
                </c:pt>
                <c:pt idx="3">
                  <c:v>L31M</c:v>
                </c:pt>
                <c:pt idx="4">
                  <c:v>E62L</c:v>
                </c:pt>
                <c:pt idx="5">
                  <c:v>Y93F/H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 formatCode="0%">
                  <c:v>0</c:v>
                </c:pt>
                <c:pt idx="4" formatCode="0%">
                  <c:v>0</c:v>
                </c:pt>
                <c:pt idx="5" formatCode="0%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0-454F-8E26-787DF581D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985728"/>
        <c:axId val="150995712"/>
      </c:barChart>
      <c:catAx>
        <c:axId val="15098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50995712"/>
        <c:crosses val="autoZero"/>
        <c:auto val="1"/>
        <c:lblAlgn val="ctr"/>
        <c:lblOffset val="100"/>
        <c:noMultiLvlLbl val="0"/>
      </c:catAx>
      <c:valAx>
        <c:axId val="15099571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50985728"/>
        <c:crosses val="autoZero"/>
        <c:crossBetween val="between"/>
        <c:minorUnit val="0.2"/>
      </c:val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9554770621709103"/>
          <c:y val="2.1383270399271501E-2"/>
          <c:w val="0.164843246852862"/>
          <c:h val="0.259424653797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72C-894B-A897-4A83F86ECE48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72C-894B-A897-4A83F86ECE48}"/>
              </c:ext>
            </c:extLst>
          </c:dPt>
          <c:dPt>
            <c:idx val="2"/>
            <c:bubble3D val="0"/>
            <c:spPr>
              <a:pattFill prst="openDmnd">
                <a:fgClr>
                  <a:schemeClr val="accent4">
                    <a:lumMod val="75000"/>
                  </a:schemeClr>
                </a:fgClr>
                <a:bgClr>
                  <a:prstClr val="white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1A4E-B24C-9D36-F359C24255B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899D-4149-B2B3-3606B8B666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72C-894B-A897-4A83F86ECE4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GT-3k</a:t>
                    </a:r>
                    <a:r>
                      <a:rPr lang="en-US" baseline="0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9D-4149-B2B3-3606B8B66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NS5A_FU_TX!$AG$53:$AG$56</c:f>
              <c:strCache>
                <c:ptCount val="4"/>
                <c:pt idx="0">
                  <c:v>GT-3b</c:v>
                </c:pt>
                <c:pt idx="1">
                  <c:v>GT-3g</c:v>
                </c:pt>
                <c:pt idx="2">
                  <c:v>GT-3h</c:v>
                </c:pt>
                <c:pt idx="3">
                  <c:v>GT-3K</c:v>
                </c:pt>
              </c:strCache>
            </c:strRef>
          </c:cat>
          <c:val>
            <c:numRef>
              <c:f>NS5A_FU_TX!$AH$53:$AH$56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D-4149-B2B3-3606B8B6664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7367125984252E-2"/>
          <c:y val="4.8749997001107499E-2"/>
          <c:w val="0.86273917840875403"/>
          <c:h val="0.8691641320642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GT-3b/3g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S24G</c:v>
                </c:pt>
                <c:pt idx="1">
                  <c:v>M28L</c:v>
                </c:pt>
                <c:pt idx="2">
                  <c:v>A30K</c:v>
                </c:pt>
                <c:pt idx="3">
                  <c:v>L31M</c:v>
                </c:pt>
                <c:pt idx="4">
                  <c:v>E62L</c:v>
                </c:pt>
                <c:pt idx="5">
                  <c:v>Y93F/H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0-454F-8E26-787DF581D34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GT-3k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S24G</c:v>
                </c:pt>
                <c:pt idx="1">
                  <c:v>M28L</c:v>
                </c:pt>
                <c:pt idx="2">
                  <c:v>A30K</c:v>
                </c:pt>
                <c:pt idx="3">
                  <c:v>L31M</c:v>
                </c:pt>
                <c:pt idx="4">
                  <c:v>E62L</c:v>
                </c:pt>
                <c:pt idx="5">
                  <c:v>Y93F/H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1</c:v>
                </c:pt>
                <c:pt idx="1">
                  <c:v>0.5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0-454F-8E26-787DF581D34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GT-3h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S24G</c:v>
                </c:pt>
                <c:pt idx="1">
                  <c:v>M28L</c:v>
                </c:pt>
                <c:pt idx="2">
                  <c:v>A30K</c:v>
                </c:pt>
                <c:pt idx="3">
                  <c:v>L31M</c:v>
                </c:pt>
                <c:pt idx="4">
                  <c:v>E62L</c:v>
                </c:pt>
                <c:pt idx="5">
                  <c:v>Y93F/H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 formatCode="0%">
                  <c:v>0</c:v>
                </c:pt>
                <c:pt idx="4" formatCode="0%">
                  <c:v>0</c:v>
                </c:pt>
                <c:pt idx="5" formatCode="0%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0-454F-8E26-787DF581D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11168"/>
        <c:axId val="151112704"/>
      </c:barChart>
      <c:catAx>
        <c:axId val="1511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51112704"/>
        <c:crosses val="autoZero"/>
        <c:auto val="1"/>
        <c:lblAlgn val="ctr"/>
        <c:lblOffset val="100"/>
        <c:noMultiLvlLbl val="0"/>
      </c:catAx>
      <c:valAx>
        <c:axId val="15111270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51111168"/>
        <c:crosses val="autoZero"/>
        <c:crossBetween val="between"/>
        <c:minorUnit val="0.2"/>
      </c:valAx>
    </c:plotArea>
    <c:legend>
      <c:legendPos val="r"/>
      <c:legendEntry>
        <c:idx val="2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9554770621709103"/>
          <c:y val="2.1383270399271501E-2"/>
          <c:w val="0.164843246852862"/>
          <c:h val="0.259424653797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72C-894B-A897-4A83F86ECE48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72C-894B-A897-4A83F86ECE48}"/>
              </c:ext>
            </c:extLst>
          </c:dPt>
          <c:dPt>
            <c:idx val="2"/>
            <c:bubble3D val="0"/>
            <c:spPr>
              <a:pattFill prst="openDmnd">
                <a:fgClr>
                  <a:schemeClr val="accent4">
                    <a:lumMod val="75000"/>
                  </a:schemeClr>
                </a:fgClr>
                <a:bgClr>
                  <a:prstClr val="white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1A4E-B24C-9D36-F359C24255B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899D-4149-B2B3-3606B8B666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72C-894B-A897-4A83F86ECE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GT-3k</a:t>
                    </a:r>
                    <a:r>
                      <a:rPr lang="en-US" baseline="0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9D-4149-B2B3-3606B8B66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NS5A_FU_TX!$AG$53:$AG$56</c:f>
              <c:strCache>
                <c:ptCount val="4"/>
                <c:pt idx="0">
                  <c:v>GT-3b</c:v>
                </c:pt>
                <c:pt idx="1">
                  <c:v>GT-3g</c:v>
                </c:pt>
                <c:pt idx="2">
                  <c:v>GT-3h</c:v>
                </c:pt>
                <c:pt idx="3">
                  <c:v>GT-3K</c:v>
                </c:pt>
              </c:strCache>
            </c:strRef>
          </c:cat>
          <c:val>
            <c:numRef>
              <c:f>NS5A_FU_TX!$AH$53:$AH$56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D-4149-B2B3-3606B8B6664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7367125984252E-2"/>
          <c:y val="4.8749997001107499E-2"/>
          <c:w val="0.86273917840875403"/>
          <c:h val="0.8691641320642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GT-3b/3g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S24G</c:v>
                </c:pt>
                <c:pt idx="1">
                  <c:v>M28L</c:v>
                </c:pt>
                <c:pt idx="2">
                  <c:v>A30K</c:v>
                </c:pt>
                <c:pt idx="3">
                  <c:v>L31M</c:v>
                </c:pt>
                <c:pt idx="4">
                  <c:v>E62L</c:v>
                </c:pt>
                <c:pt idx="5">
                  <c:v>Y93F/H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0-454F-8E26-787DF581D34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GT-3k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S24G</c:v>
                </c:pt>
                <c:pt idx="1">
                  <c:v>M28L</c:v>
                </c:pt>
                <c:pt idx="2">
                  <c:v>A30K</c:v>
                </c:pt>
                <c:pt idx="3">
                  <c:v>L31M</c:v>
                </c:pt>
                <c:pt idx="4">
                  <c:v>E62L</c:v>
                </c:pt>
                <c:pt idx="5">
                  <c:v>Y93F/H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1</c:v>
                </c:pt>
                <c:pt idx="1">
                  <c:v>0.5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0-454F-8E26-787DF581D34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GT-3h</c:v>
                </c:pt>
              </c:strCache>
            </c:strRef>
          </c:tx>
          <c:spPr>
            <a:pattFill prst="openDmnd">
              <a:fgClr>
                <a:schemeClr val="accent4">
                  <a:lumMod val="75000"/>
                </a:schemeClr>
              </a:fgClr>
              <a:bgClr>
                <a:prstClr val="white"/>
              </a:bgClr>
            </a:pattFill>
            <a:ln>
              <a:noFill/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S24G</c:v>
                </c:pt>
                <c:pt idx="1">
                  <c:v>M28L</c:v>
                </c:pt>
                <c:pt idx="2">
                  <c:v>A30K</c:v>
                </c:pt>
                <c:pt idx="3">
                  <c:v>L31M</c:v>
                </c:pt>
                <c:pt idx="4">
                  <c:v>E62L</c:v>
                </c:pt>
                <c:pt idx="5">
                  <c:v>Y93F/H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 formatCode="0%">
                  <c:v>0</c:v>
                </c:pt>
                <c:pt idx="4" formatCode="0%">
                  <c:v>0</c:v>
                </c:pt>
                <c:pt idx="5" formatCode="0%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0-454F-8E26-787DF581D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52352"/>
        <c:axId val="151254144"/>
      </c:barChart>
      <c:catAx>
        <c:axId val="15125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51254144"/>
        <c:crosses val="autoZero"/>
        <c:auto val="1"/>
        <c:lblAlgn val="ctr"/>
        <c:lblOffset val="100"/>
        <c:noMultiLvlLbl val="0"/>
      </c:catAx>
      <c:valAx>
        <c:axId val="15125414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51252352"/>
        <c:crosses val="autoZero"/>
        <c:crossBetween val="between"/>
        <c:minorUnit val="0.2"/>
      </c:valAx>
    </c:plotArea>
    <c:legend>
      <c:legendPos val="r"/>
      <c:layout>
        <c:manualLayout>
          <c:xMode val="edge"/>
          <c:yMode val="edge"/>
          <c:x val="0.79554770621709103"/>
          <c:y val="2.1383270399271501E-2"/>
          <c:w val="0.164843246852862"/>
          <c:h val="0.259424653797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72C-894B-A897-4A83F86ECE48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72C-894B-A897-4A83F86ECE48}"/>
              </c:ext>
            </c:extLst>
          </c:dPt>
          <c:dPt>
            <c:idx val="2"/>
            <c:bubble3D val="0"/>
            <c:spPr>
              <a:pattFill prst="openDmnd">
                <a:fgClr>
                  <a:schemeClr val="accent4">
                    <a:lumMod val="75000"/>
                  </a:schemeClr>
                </a:fgClr>
                <a:bgClr>
                  <a:prstClr val="white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1A4E-B24C-9D36-F359C24255B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899D-4149-B2B3-3606B8B666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72C-894B-A897-4A83F86ECE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GT-3k</a:t>
                    </a:r>
                    <a:r>
                      <a:rPr lang="en-US" baseline="0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9D-4149-B2B3-3606B8B66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NS5A_FU_TX!$AG$53:$AG$56</c:f>
              <c:strCache>
                <c:ptCount val="4"/>
                <c:pt idx="0">
                  <c:v>GT-3b</c:v>
                </c:pt>
                <c:pt idx="1">
                  <c:v>GT-3g</c:v>
                </c:pt>
                <c:pt idx="2">
                  <c:v>GT-3h</c:v>
                </c:pt>
                <c:pt idx="3">
                  <c:v>GT-3K</c:v>
                </c:pt>
              </c:strCache>
            </c:strRef>
          </c:cat>
          <c:val>
            <c:numRef>
              <c:f>NS5A_FU_TX!$AH$53:$AH$56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D-4149-B2B3-3606B8B6664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70911244684"/>
          <c:y val="6.3306357072427696E-2"/>
          <c:w val="0.82863274484404803"/>
          <c:h val="0.78991536374465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GT4r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Feuil1!$A$2:$A$8</c:f>
              <c:strCache>
                <c:ptCount val="7"/>
                <c:pt idx="0">
                  <c:v>L28M</c:v>
                </c:pt>
                <c:pt idx="1">
                  <c:v>L28V/T</c:v>
                </c:pt>
                <c:pt idx="2">
                  <c:v>L30R</c:v>
                </c:pt>
                <c:pt idx="3">
                  <c:v>L30A/H/S/T</c:v>
                </c:pt>
                <c:pt idx="4">
                  <c:v>M31L/F</c:v>
                </c:pt>
                <c:pt idx="5">
                  <c:v>M31I/V</c:v>
                </c:pt>
                <c:pt idx="6">
                  <c:v>Y93C/H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0.93</c:v>
                </c:pt>
                <c:pt idx="2">
                  <c:v>1</c:v>
                </c:pt>
                <c:pt idx="3">
                  <c:v>0</c:v>
                </c:pt>
                <c:pt idx="4">
                  <c:v>0.42799999999999999</c:v>
                </c:pt>
                <c:pt idx="5">
                  <c:v>0</c:v>
                </c:pt>
                <c:pt idx="6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7-E74D-801F-225052B9032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GT4-other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Feuil1!$A$2:$A$8</c:f>
              <c:strCache>
                <c:ptCount val="7"/>
                <c:pt idx="0">
                  <c:v>L28M</c:v>
                </c:pt>
                <c:pt idx="1">
                  <c:v>L28V/T</c:v>
                </c:pt>
                <c:pt idx="2">
                  <c:v>L30R</c:v>
                </c:pt>
                <c:pt idx="3">
                  <c:v>L30A/H/S/T</c:v>
                </c:pt>
                <c:pt idx="4">
                  <c:v>M31L/F</c:v>
                </c:pt>
                <c:pt idx="5">
                  <c:v>M31I/V</c:v>
                </c:pt>
                <c:pt idx="6">
                  <c:v>Y93C/H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0.5</c:v>
                </c:pt>
                <c:pt idx="1">
                  <c:v>0.06</c:v>
                </c:pt>
                <c:pt idx="2">
                  <c:v>0.625</c:v>
                </c:pt>
                <c:pt idx="3">
                  <c:v>0.375</c:v>
                </c:pt>
                <c:pt idx="4">
                  <c:v>6.25E-2</c:v>
                </c:pt>
                <c:pt idx="5">
                  <c:v>0.125</c:v>
                </c:pt>
                <c:pt idx="6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7-E74D-801F-225052B90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10048"/>
        <c:axId val="151811584"/>
      </c:barChart>
      <c:catAx>
        <c:axId val="15181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1811584"/>
        <c:crosses val="autoZero"/>
        <c:auto val="1"/>
        <c:lblAlgn val="ctr"/>
        <c:lblOffset val="100"/>
        <c:noMultiLvlLbl val="0"/>
      </c:catAx>
      <c:valAx>
        <c:axId val="15181158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51810048"/>
        <c:crosses val="autoZero"/>
        <c:crossBetween val="between"/>
        <c:majorUnit val="0.2"/>
      </c:val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1292603976782798"/>
          <c:y val="0.16705357020329301"/>
          <c:w val="0.219782606794792"/>
          <c:h val="0.166167543397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NS5A_FU_TX!$AG$59:$AG$69</c:f>
              <c:strCache>
                <c:ptCount val="11"/>
                <c:pt idx="0">
                  <c:v>GT-4r</c:v>
                </c:pt>
                <c:pt idx="1">
                  <c:v>GT-4b</c:v>
                </c:pt>
                <c:pt idx="2">
                  <c:v>Gt-4f</c:v>
                </c:pt>
                <c:pt idx="3">
                  <c:v>GT-4g</c:v>
                </c:pt>
                <c:pt idx="4">
                  <c:v>GT-4k</c:v>
                </c:pt>
                <c:pt idx="5">
                  <c:v>GT-4n</c:v>
                </c:pt>
                <c:pt idx="6">
                  <c:v>GT-4o</c:v>
                </c:pt>
                <c:pt idx="7">
                  <c:v>GT-4q</c:v>
                </c:pt>
                <c:pt idx="8">
                  <c:v>GT-4t</c:v>
                </c:pt>
                <c:pt idx="9">
                  <c:v>GT-4v</c:v>
                </c:pt>
                <c:pt idx="10">
                  <c:v>GT-4 ns</c:v>
                </c:pt>
              </c:strCache>
            </c:strRef>
          </c:cat>
          <c:val>
            <c:numRef>
              <c:f>NS5A_FU_TX!$AH$59:$AH$69</c:f>
              <c:numCache>
                <c:formatCode>General</c:formatCode>
                <c:ptCount val="11"/>
                <c:pt idx="0">
                  <c:v>14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E-984D-9754-0B3C71279BC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57502837727094E-2"/>
          <c:y val="5.1421391755016997E-2"/>
          <c:w val="0.73371384685634899"/>
          <c:h val="0.7542900067039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GT-1l</c:v>
                </c:pt>
              </c:strCache>
            </c:strRef>
          </c:tx>
          <c:spPr>
            <a:solidFill>
              <a:srgbClr val="5A19AD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K24R/Q/S/G</c:v>
                </c:pt>
                <c:pt idx="1">
                  <c:v>M28L/I/T</c:v>
                </c:pt>
                <c:pt idx="2">
                  <c:v>Q30R/K</c:v>
                </c:pt>
                <c:pt idx="3">
                  <c:v>L31M</c:v>
                </c:pt>
                <c:pt idx="4">
                  <c:v>H58P</c:v>
                </c:pt>
                <c:pt idx="5">
                  <c:v>Y93F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1</c:v>
                </c:pt>
                <c:pt idx="1">
                  <c:v>0.2</c:v>
                </c:pt>
                <c:pt idx="2">
                  <c:v>0.4</c:v>
                </c:pt>
                <c:pt idx="3">
                  <c:v>0.8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D-DA46-B0A5-9A805CC547F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GT-1g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K24R/Q/S/G</c:v>
                </c:pt>
                <c:pt idx="1">
                  <c:v>M28L/I/T</c:v>
                </c:pt>
                <c:pt idx="2">
                  <c:v>Q30R/K</c:v>
                </c:pt>
                <c:pt idx="3">
                  <c:v>L31M</c:v>
                </c:pt>
                <c:pt idx="4">
                  <c:v>H58P</c:v>
                </c:pt>
                <c:pt idx="5">
                  <c:v>Y93F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D-DA46-B0A5-9A805CC54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23424"/>
        <c:axId val="90024960"/>
      </c:barChart>
      <c:catAx>
        <c:axId val="9002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0024960"/>
        <c:crosses val="autoZero"/>
        <c:auto val="1"/>
        <c:lblAlgn val="ctr"/>
        <c:lblOffset val="100"/>
        <c:noMultiLvlLbl val="0"/>
      </c:catAx>
      <c:valAx>
        <c:axId val="90024960"/>
        <c:scaling>
          <c:orientation val="minMax"/>
          <c:max val="1.0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90023424"/>
        <c:crosses val="autoZero"/>
        <c:crossBetween val="between"/>
        <c:minorUnit val="0.2"/>
      </c:valAx>
    </c:plotArea>
    <c:legend>
      <c:legendPos val="r"/>
      <c:legendEntry>
        <c:idx val="1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82253408391371197"/>
          <c:y val="0.18548086488566201"/>
          <c:w val="0.12203808402737"/>
          <c:h val="0.2594246537972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70911244684"/>
          <c:y val="6.3306357072427696E-2"/>
          <c:w val="0.82863274484404803"/>
          <c:h val="0.78991536374465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GT4r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Feuil1!$A$2:$A$8</c:f>
              <c:strCache>
                <c:ptCount val="7"/>
                <c:pt idx="0">
                  <c:v>L28M</c:v>
                </c:pt>
                <c:pt idx="1">
                  <c:v>L28V/T</c:v>
                </c:pt>
                <c:pt idx="2">
                  <c:v>L30R</c:v>
                </c:pt>
                <c:pt idx="3">
                  <c:v>L30A/H/S/T</c:v>
                </c:pt>
                <c:pt idx="4">
                  <c:v>M31L/F</c:v>
                </c:pt>
                <c:pt idx="5">
                  <c:v>M31I/V</c:v>
                </c:pt>
                <c:pt idx="6">
                  <c:v>Y93C/H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0.93</c:v>
                </c:pt>
                <c:pt idx="2">
                  <c:v>1</c:v>
                </c:pt>
                <c:pt idx="3">
                  <c:v>0</c:v>
                </c:pt>
                <c:pt idx="4">
                  <c:v>0.42799999999999999</c:v>
                </c:pt>
                <c:pt idx="5">
                  <c:v>0</c:v>
                </c:pt>
                <c:pt idx="6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7-E74D-801F-225052B9032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GT4-other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Feuil1!$A$2:$A$8</c:f>
              <c:strCache>
                <c:ptCount val="7"/>
                <c:pt idx="0">
                  <c:v>L28M</c:v>
                </c:pt>
                <c:pt idx="1">
                  <c:v>L28V/T</c:v>
                </c:pt>
                <c:pt idx="2">
                  <c:v>L30R</c:v>
                </c:pt>
                <c:pt idx="3">
                  <c:v>L30A/H/S/T</c:v>
                </c:pt>
                <c:pt idx="4">
                  <c:v>M31L/F</c:v>
                </c:pt>
                <c:pt idx="5">
                  <c:v>M31I/V</c:v>
                </c:pt>
                <c:pt idx="6">
                  <c:v>Y93C/H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0.5</c:v>
                </c:pt>
                <c:pt idx="1">
                  <c:v>0.06</c:v>
                </c:pt>
                <c:pt idx="2">
                  <c:v>0.625</c:v>
                </c:pt>
                <c:pt idx="3">
                  <c:v>0.375</c:v>
                </c:pt>
                <c:pt idx="4">
                  <c:v>6.25E-2</c:v>
                </c:pt>
                <c:pt idx="5">
                  <c:v>0.125</c:v>
                </c:pt>
                <c:pt idx="6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7-E74D-801F-225052B90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158016"/>
        <c:axId val="153159552"/>
      </c:barChart>
      <c:catAx>
        <c:axId val="15315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3159552"/>
        <c:crosses val="autoZero"/>
        <c:auto val="1"/>
        <c:lblAlgn val="ctr"/>
        <c:lblOffset val="100"/>
        <c:noMultiLvlLbl val="0"/>
      </c:catAx>
      <c:valAx>
        <c:axId val="15315955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5315801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1292603976782798"/>
          <c:y val="0.16705357020329301"/>
          <c:w val="0.219782606794792"/>
          <c:h val="0.166167543397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NS5A_FU_TX!$AG$59:$AG$69</c:f>
              <c:strCache>
                <c:ptCount val="11"/>
                <c:pt idx="0">
                  <c:v>GT-4r</c:v>
                </c:pt>
                <c:pt idx="1">
                  <c:v>GT-4b</c:v>
                </c:pt>
                <c:pt idx="2">
                  <c:v>Gt-4f</c:v>
                </c:pt>
                <c:pt idx="3">
                  <c:v>GT-4g</c:v>
                </c:pt>
                <c:pt idx="4">
                  <c:v>GT-4k</c:v>
                </c:pt>
                <c:pt idx="5">
                  <c:v>GT-4n</c:v>
                </c:pt>
                <c:pt idx="6">
                  <c:v>GT-4o</c:v>
                </c:pt>
                <c:pt idx="7">
                  <c:v>GT-4q</c:v>
                </c:pt>
                <c:pt idx="8">
                  <c:v>GT-4t</c:v>
                </c:pt>
                <c:pt idx="9">
                  <c:v>GT-4v</c:v>
                </c:pt>
                <c:pt idx="10">
                  <c:v>GT-4 ns</c:v>
                </c:pt>
              </c:strCache>
            </c:strRef>
          </c:cat>
          <c:val>
            <c:numRef>
              <c:f>NS5A_FU_TX!$AH$59:$AH$69</c:f>
              <c:numCache>
                <c:formatCode>General</c:formatCode>
                <c:ptCount val="11"/>
                <c:pt idx="0">
                  <c:v>14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E-984D-9754-0B3C71279BC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35097954169"/>
          <c:y val="4.4337112228441299E-2"/>
          <c:w val="0.740909547664519"/>
          <c:h val="0.81106731035610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GT-6q</c:v>
                </c:pt>
              </c:strCache>
            </c:strRef>
          </c:tx>
          <c:invertIfNegative val="0"/>
          <c:cat>
            <c:strRef>
              <c:f>Feuil1!$A$2:$A$8</c:f>
              <c:strCache>
                <c:ptCount val="7"/>
                <c:pt idx="0">
                  <c:v>Q24K</c:v>
                </c:pt>
                <c:pt idx="1">
                  <c:v>L28A/V</c:v>
                </c:pt>
                <c:pt idx="2">
                  <c:v>R30A</c:v>
                </c:pt>
                <c:pt idx="3">
                  <c:v>R30S</c:v>
                </c:pt>
                <c:pt idx="4">
                  <c:v>T58G</c:v>
                </c:pt>
                <c:pt idx="5">
                  <c:v>Q62E/M/V</c:v>
                </c:pt>
                <c:pt idx="6">
                  <c:v>A92T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C-004E-A5CD-D252AF73723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GT-6 other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Feuil1!$A$2:$A$8</c:f>
              <c:strCache>
                <c:ptCount val="7"/>
                <c:pt idx="0">
                  <c:v>Q24K</c:v>
                </c:pt>
                <c:pt idx="1">
                  <c:v>L28A/V</c:v>
                </c:pt>
                <c:pt idx="2">
                  <c:v>R30A</c:v>
                </c:pt>
                <c:pt idx="3">
                  <c:v>R30S</c:v>
                </c:pt>
                <c:pt idx="4">
                  <c:v>T58G</c:v>
                </c:pt>
                <c:pt idx="5">
                  <c:v>Q62E/M/V</c:v>
                </c:pt>
                <c:pt idx="6">
                  <c:v>A92T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0.8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C-004E-A5CD-D252AF737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46624"/>
        <c:axId val="154348160"/>
      </c:barChart>
      <c:catAx>
        <c:axId val="154346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4348160"/>
        <c:crosses val="autoZero"/>
        <c:auto val="1"/>
        <c:lblAlgn val="ctr"/>
        <c:lblOffset val="100"/>
        <c:noMultiLvlLbl val="0"/>
      </c:catAx>
      <c:valAx>
        <c:axId val="15434816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154346624"/>
        <c:crosses val="autoZero"/>
        <c:crossBetween val="between"/>
        <c:majorUnit val="0.2"/>
      </c:val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5700678310196901"/>
          <c:y val="7.1429418461246605E-2"/>
          <c:w val="0.19252303234406501"/>
          <c:h val="0.1791888815102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NS5A_FU_TX!$AG$70:$AG$75</c:f>
              <c:strCache>
                <c:ptCount val="6"/>
                <c:pt idx="0">
                  <c:v>GT-6e</c:v>
                </c:pt>
                <c:pt idx="1">
                  <c:v>GT-6h</c:v>
                </c:pt>
                <c:pt idx="2">
                  <c:v>GT-6p</c:v>
                </c:pt>
                <c:pt idx="3">
                  <c:v>GT-6q</c:v>
                </c:pt>
                <c:pt idx="4">
                  <c:v>GT-6r</c:v>
                </c:pt>
                <c:pt idx="5">
                  <c:v>GT-6xe</c:v>
                </c:pt>
              </c:strCache>
            </c:strRef>
          </c:cat>
          <c:val>
            <c:numRef>
              <c:f>NS5A_FU_TX!$AH$70:$AH$75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1-A341-BED1-E525C3667A9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35097954169"/>
          <c:y val="4.4337112228441299E-2"/>
          <c:w val="0.740909547664519"/>
          <c:h val="0.81106731035610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GT-6q</c:v>
                </c:pt>
              </c:strCache>
            </c:strRef>
          </c:tx>
          <c:invertIfNegative val="0"/>
          <c:cat>
            <c:strRef>
              <c:f>Feuil1!$A$2:$A$8</c:f>
              <c:strCache>
                <c:ptCount val="7"/>
                <c:pt idx="0">
                  <c:v>Q24K</c:v>
                </c:pt>
                <c:pt idx="1">
                  <c:v>L28A/V</c:v>
                </c:pt>
                <c:pt idx="2">
                  <c:v>R30A</c:v>
                </c:pt>
                <c:pt idx="3">
                  <c:v>R30S</c:v>
                </c:pt>
                <c:pt idx="4">
                  <c:v>T58G</c:v>
                </c:pt>
                <c:pt idx="5">
                  <c:v>Q62E/M/V</c:v>
                </c:pt>
                <c:pt idx="6">
                  <c:v>A92T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C-004E-A5CD-D252AF73723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GT-6 other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Feuil1!$A$2:$A$8</c:f>
              <c:strCache>
                <c:ptCount val="7"/>
                <c:pt idx="0">
                  <c:v>Q24K</c:v>
                </c:pt>
                <c:pt idx="1">
                  <c:v>L28A/V</c:v>
                </c:pt>
                <c:pt idx="2">
                  <c:v>R30A</c:v>
                </c:pt>
                <c:pt idx="3">
                  <c:v>R30S</c:v>
                </c:pt>
                <c:pt idx="4">
                  <c:v>T58G</c:v>
                </c:pt>
                <c:pt idx="5">
                  <c:v>Q62E/M/V</c:v>
                </c:pt>
                <c:pt idx="6">
                  <c:v>A92T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0.8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C-004E-A5CD-D252AF737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97376"/>
        <c:axId val="155798912"/>
      </c:barChart>
      <c:catAx>
        <c:axId val="155797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5798912"/>
        <c:crosses val="autoZero"/>
        <c:auto val="1"/>
        <c:lblAlgn val="ctr"/>
        <c:lblOffset val="100"/>
        <c:noMultiLvlLbl val="0"/>
      </c:catAx>
      <c:valAx>
        <c:axId val="15579891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155797376"/>
        <c:crosses val="autoZero"/>
        <c:crossBetween val="between"/>
        <c:majorUnit val="0.2"/>
      </c:val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5700678310196901"/>
          <c:y val="7.1429418461246605E-2"/>
          <c:w val="0.19252303234406501"/>
          <c:h val="0.1791888815102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NS5A_FU_TX!$AG$70:$AG$75</c:f>
              <c:strCache>
                <c:ptCount val="6"/>
                <c:pt idx="0">
                  <c:v>GT-6e</c:v>
                </c:pt>
                <c:pt idx="1">
                  <c:v>GT-6h</c:v>
                </c:pt>
                <c:pt idx="2">
                  <c:v>GT-6p</c:v>
                </c:pt>
                <c:pt idx="3">
                  <c:v>GT-6q</c:v>
                </c:pt>
                <c:pt idx="4">
                  <c:v>GT-6r</c:v>
                </c:pt>
                <c:pt idx="5">
                  <c:v>GT-6xe</c:v>
                </c:pt>
              </c:strCache>
            </c:strRef>
          </c:cat>
          <c:val>
            <c:numRef>
              <c:f>NS5A_FU_TX!$AH$70:$AH$75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1-A341-BED1-E525C3667A9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5A19AD"/>
            </a:solidFill>
          </c:spPr>
          <c:explosion val="2"/>
          <c:dPt>
            <c:idx val="0"/>
            <c:bubble3D val="0"/>
            <c:spPr>
              <a:solidFill>
                <a:srgbClr val="B08FD4"/>
              </a:solidFill>
            </c:spPr>
            <c:extLst>
              <c:ext xmlns:c16="http://schemas.microsoft.com/office/drawing/2014/chart" uri="{C3380CC4-5D6E-409C-BE32-E72D297353CC}">
                <c16:uniqueId val="{00000001-5103-4F4B-8826-E339CE786F95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ACF8-47ED-B21F-609983A0BD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NS5A_FU_TX!$AG$81:$AG$82</c:f>
              <c:strCache>
                <c:ptCount val="2"/>
                <c:pt idx="0">
                  <c:v>GT-1g</c:v>
                </c:pt>
                <c:pt idx="1">
                  <c:v>GT-1l</c:v>
                </c:pt>
              </c:strCache>
            </c:strRef>
          </c:cat>
          <c:val>
            <c:numRef>
              <c:f>NS5A_FU_TX!$AH$81:$AH$82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03-4F4B-8826-E339CE786F9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57502837727094E-2"/>
          <c:y val="5.1421391755016997E-2"/>
          <c:w val="0.73371384685634899"/>
          <c:h val="0.7542900067039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GT-1l</c:v>
                </c:pt>
              </c:strCache>
            </c:strRef>
          </c:tx>
          <c:spPr>
            <a:solidFill>
              <a:srgbClr val="5A19AD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K24R/Q/S/G</c:v>
                </c:pt>
                <c:pt idx="1">
                  <c:v>M28L/I/T</c:v>
                </c:pt>
                <c:pt idx="2">
                  <c:v>Q30R/K</c:v>
                </c:pt>
                <c:pt idx="3">
                  <c:v>L31M</c:v>
                </c:pt>
                <c:pt idx="4">
                  <c:v>H58P</c:v>
                </c:pt>
                <c:pt idx="5">
                  <c:v>Y93F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1</c:v>
                </c:pt>
                <c:pt idx="1">
                  <c:v>0.2</c:v>
                </c:pt>
                <c:pt idx="2">
                  <c:v>0.4</c:v>
                </c:pt>
                <c:pt idx="3">
                  <c:v>0.8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D-DA46-B0A5-9A805CC547F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GT-1g</c:v>
                </c:pt>
              </c:strCache>
            </c:strRef>
          </c:tx>
          <c:spPr>
            <a:solidFill>
              <a:srgbClr val="B08FD4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K24R/Q/S/G</c:v>
                </c:pt>
                <c:pt idx="1">
                  <c:v>M28L/I/T</c:v>
                </c:pt>
                <c:pt idx="2">
                  <c:v>Q30R/K</c:v>
                </c:pt>
                <c:pt idx="3">
                  <c:v>L31M</c:v>
                </c:pt>
                <c:pt idx="4">
                  <c:v>H58P</c:v>
                </c:pt>
                <c:pt idx="5">
                  <c:v>Y93F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D-DA46-B0A5-9A805CC54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77984"/>
        <c:axId val="106779776"/>
      </c:barChart>
      <c:catAx>
        <c:axId val="10677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6779776"/>
        <c:crosses val="autoZero"/>
        <c:auto val="1"/>
        <c:lblAlgn val="ctr"/>
        <c:lblOffset val="100"/>
        <c:noMultiLvlLbl val="0"/>
      </c:catAx>
      <c:valAx>
        <c:axId val="106779776"/>
        <c:scaling>
          <c:orientation val="minMax"/>
          <c:max val="1.0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106777984"/>
        <c:crosses val="autoZero"/>
        <c:crossBetween val="between"/>
        <c:minorUnit val="0.2"/>
      </c:valAx>
    </c:plotArea>
    <c:legend>
      <c:legendPos val="r"/>
      <c:layout>
        <c:manualLayout>
          <c:xMode val="edge"/>
          <c:yMode val="edge"/>
          <c:x val="0.82253408391371197"/>
          <c:y val="0.18548086488566201"/>
          <c:w val="0.12203808402737"/>
          <c:h val="0.2594246537972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5A19AD"/>
            </a:solidFill>
          </c:spPr>
          <c:explosion val="2"/>
          <c:dPt>
            <c:idx val="0"/>
            <c:bubble3D val="0"/>
            <c:spPr>
              <a:solidFill>
                <a:srgbClr val="B08FD4"/>
              </a:solidFill>
            </c:spPr>
            <c:extLst>
              <c:ext xmlns:c16="http://schemas.microsoft.com/office/drawing/2014/chart" uri="{C3380CC4-5D6E-409C-BE32-E72D297353CC}">
                <c16:uniqueId val="{00000001-5103-4F4B-8826-E339CE786F95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E447-45D8-8D58-8F98621A5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NS5A_FU_TX!$AG$81:$AG$82</c:f>
              <c:strCache>
                <c:ptCount val="2"/>
                <c:pt idx="0">
                  <c:v>GT-1g</c:v>
                </c:pt>
                <c:pt idx="1">
                  <c:v>GT-1l</c:v>
                </c:pt>
              </c:strCache>
            </c:strRef>
          </c:cat>
          <c:val>
            <c:numRef>
              <c:f>NS5A_FU_TX!$AH$81:$AH$82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03-4F4B-8826-E339CE786F9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7367125984252E-2"/>
          <c:y val="4.8749997001107499E-2"/>
          <c:w val="0.86273917840875403"/>
          <c:h val="0.8691641320642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GT-2c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Feuil1!$A$2:$A$5</c:f>
              <c:strCache>
                <c:ptCount val="4"/>
                <c:pt idx="0">
                  <c:v>F28C</c:v>
                </c:pt>
                <c:pt idx="1">
                  <c:v>L31M</c:v>
                </c:pt>
                <c:pt idx="2">
                  <c:v>P58S</c:v>
                </c:pt>
                <c:pt idx="3">
                  <c:v>C92S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0.78</c:v>
                </c:pt>
                <c:pt idx="1">
                  <c:v>0.11</c:v>
                </c:pt>
                <c:pt idx="2">
                  <c:v>0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D-DA46-B0A5-9A805CC547F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GT-2i/2j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Feuil1!$A$2:$A$5</c:f>
              <c:strCache>
                <c:ptCount val="4"/>
                <c:pt idx="0">
                  <c:v>F28C</c:v>
                </c:pt>
                <c:pt idx="1">
                  <c:v>L31M</c:v>
                </c:pt>
                <c:pt idx="2">
                  <c:v>P58S</c:v>
                </c:pt>
                <c:pt idx="3">
                  <c:v>C92S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D-DA46-B0A5-9A805CC547F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GT-2q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Feuil1!$A$2:$A$5</c:f>
              <c:strCache>
                <c:ptCount val="4"/>
                <c:pt idx="0">
                  <c:v>F28C</c:v>
                </c:pt>
                <c:pt idx="1">
                  <c:v>L31M</c:v>
                </c:pt>
                <c:pt idx="2">
                  <c:v>P58S</c:v>
                </c:pt>
                <c:pt idx="3">
                  <c:v>C92S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D-DA46-B0A5-9A805CC54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29920"/>
        <c:axId val="108544000"/>
      </c:barChart>
      <c:catAx>
        <c:axId val="10852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8544000"/>
        <c:crosses val="autoZero"/>
        <c:auto val="1"/>
        <c:lblAlgn val="ctr"/>
        <c:lblOffset val="100"/>
        <c:noMultiLvlLbl val="0"/>
      </c:catAx>
      <c:valAx>
        <c:axId val="108544000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08529920"/>
        <c:crosses val="autoZero"/>
        <c:crossBetween val="between"/>
        <c:minorUnit val="0.2"/>
      </c:val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24060698194812"/>
          <c:y val="3.07301561445102E-2"/>
          <c:w val="0.18480716424205301"/>
          <c:h val="0.2968121967781949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3A75-44AF-B8C0-385A34156C8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GT2i</a:t>
                    </a:r>
                    <a:r>
                      <a:rPr lang="en-US" baseline="0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142-574D-98DE-5163DBB824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NS5A_FU_TX!$AG$47:$AG$50</c:f>
              <c:strCache>
                <c:ptCount val="4"/>
                <c:pt idx="0">
                  <c:v>GT-2c</c:v>
                </c:pt>
                <c:pt idx="1">
                  <c:v>GT-2j</c:v>
                </c:pt>
                <c:pt idx="2">
                  <c:v>GT-2i</c:v>
                </c:pt>
                <c:pt idx="3">
                  <c:v>GT-2q</c:v>
                </c:pt>
              </c:strCache>
            </c:strRef>
          </c:cat>
          <c:val>
            <c:numRef>
              <c:f>NS5A_FU_TX!$AH$47:$AH$50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42-574D-98DE-5163DBB824A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7367125984252E-2"/>
          <c:y val="4.8749997001107499E-2"/>
          <c:w val="0.86273917840875403"/>
          <c:h val="0.8691641320642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GT-2c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Feuil1!$A$2:$A$5</c:f>
              <c:strCache>
                <c:ptCount val="4"/>
                <c:pt idx="0">
                  <c:v>F28C</c:v>
                </c:pt>
                <c:pt idx="1">
                  <c:v>L31M</c:v>
                </c:pt>
                <c:pt idx="2">
                  <c:v>P58S</c:v>
                </c:pt>
                <c:pt idx="3">
                  <c:v>C92S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0.78</c:v>
                </c:pt>
                <c:pt idx="1">
                  <c:v>0.11</c:v>
                </c:pt>
                <c:pt idx="2">
                  <c:v>0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D-DA46-B0A5-9A805CC547F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GT-2i/2j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Feuil1!$A$2:$A$5</c:f>
              <c:strCache>
                <c:ptCount val="4"/>
                <c:pt idx="0">
                  <c:v>F28C</c:v>
                </c:pt>
                <c:pt idx="1">
                  <c:v>L31M</c:v>
                </c:pt>
                <c:pt idx="2">
                  <c:v>P58S</c:v>
                </c:pt>
                <c:pt idx="3">
                  <c:v>C92S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D-DA46-B0A5-9A805CC547F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GT-2q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Feuil1!$A$2:$A$5</c:f>
              <c:strCache>
                <c:ptCount val="4"/>
                <c:pt idx="0">
                  <c:v>F28C</c:v>
                </c:pt>
                <c:pt idx="1">
                  <c:v>L31M</c:v>
                </c:pt>
                <c:pt idx="2">
                  <c:v>P58S</c:v>
                </c:pt>
                <c:pt idx="3">
                  <c:v>C92S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D-DA46-B0A5-9A805CC54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82016"/>
        <c:axId val="117783552"/>
      </c:barChart>
      <c:catAx>
        <c:axId val="11778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7783552"/>
        <c:crosses val="autoZero"/>
        <c:auto val="1"/>
        <c:lblAlgn val="ctr"/>
        <c:lblOffset val="100"/>
        <c:noMultiLvlLbl val="0"/>
      </c:catAx>
      <c:valAx>
        <c:axId val="11778355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17782016"/>
        <c:crosses val="autoZero"/>
        <c:crossBetween val="between"/>
        <c:minorUnit val="0.2"/>
      </c:valAx>
    </c:plotArea>
    <c:legend>
      <c:legendPos val="r"/>
      <c:legendEntry>
        <c:idx val="2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24060698194812"/>
          <c:y val="3.07301561445102E-2"/>
          <c:w val="0.18480716424205301"/>
          <c:h val="0.2968121967781949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B227-4B9A-877B-464783B4EC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GT2i</a:t>
                    </a:r>
                    <a:r>
                      <a:rPr lang="en-US" baseline="0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42-574D-98DE-5163DBB824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NS5A_FU_TX!$AG$47:$AG$50</c:f>
              <c:strCache>
                <c:ptCount val="4"/>
                <c:pt idx="0">
                  <c:v>GT-2c</c:v>
                </c:pt>
                <c:pt idx="1">
                  <c:v>GT-2j</c:v>
                </c:pt>
                <c:pt idx="2">
                  <c:v>GT-2i</c:v>
                </c:pt>
                <c:pt idx="3">
                  <c:v>GT-2q</c:v>
                </c:pt>
              </c:strCache>
            </c:strRef>
          </c:cat>
          <c:val>
            <c:numRef>
              <c:f>NS5A_FU_TX!$AH$47:$AH$50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42-574D-98DE-5163DBB824A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8C7F6-912D-4642-822D-3E3EC79BC772}" type="doc">
      <dgm:prSet loTypeId="urn:microsoft.com/office/officeart/2005/8/layout/hierarchy1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7A90B727-AB95-E243-9301-2B677D1DE4B5}">
      <dgm:prSet phldrT="[Texte]" custT="1"/>
      <dgm:spPr/>
      <dgm:t>
        <a:bodyPr/>
        <a:lstStyle/>
        <a:p>
          <a:r>
            <a:rPr lang="en-US" sz="1600" b="1" noProof="0" dirty="0"/>
            <a:t>2670</a:t>
          </a:r>
          <a:r>
            <a:rPr lang="en-US" sz="1600" noProof="0" dirty="0"/>
            <a:t> HCV (+) patients  </a:t>
          </a:r>
        </a:p>
        <a:p>
          <a:r>
            <a:rPr lang="en-US" sz="1600" noProof="0" dirty="0"/>
            <a:t>(with ≥1 NS5A sequence)</a:t>
          </a:r>
        </a:p>
      </dgm:t>
    </dgm:pt>
    <dgm:pt modelId="{97E7E94B-547A-A647-95FB-06212ACDB40C}" type="parTrans" cxnId="{987AAB07-49D2-3945-95BE-D370D9D0A74B}">
      <dgm:prSet/>
      <dgm:spPr/>
      <dgm:t>
        <a:bodyPr/>
        <a:lstStyle/>
        <a:p>
          <a:endParaRPr lang="fr-FR" sz="1400"/>
        </a:p>
      </dgm:t>
    </dgm:pt>
    <dgm:pt modelId="{E1E26F26-35C2-B145-94E4-15B4AFBB3BCF}" type="sibTrans" cxnId="{987AAB07-49D2-3945-95BE-D370D9D0A74B}">
      <dgm:prSet/>
      <dgm:spPr/>
      <dgm:t>
        <a:bodyPr/>
        <a:lstStyle/>
        <a:p>
          <a:endParaRPr lang="fr-FR" sz="1400"/>
        </a:p>
      </dgm:t>
    </dgm:pt>
    <dgm:pt modelId="{B42B0115-E237-EF48-B2CF-13414939AE02}" type="asst">
      <dgm:prSet phldrT="[Texte]" custT="1"/>
      <dgm:spPr/>
      <dgm:t>
        <a:bodyPr/>
        <a:lstStyle/>
        <a:p>
          <a:r>
            <a:rPr lang="en-US" sz="1600" b="1" noProof="0" dirty="0"/>
            <a:t>1373 </a:t>
          </a:r>
          <a:r>
            <a:rPr lang="en-US" sz="1600" b="0" noProof="0" dirty="0"/>
            <a:t>HCV (+) </a:t>
          </a:r>
          <a:r>
            <a:rPr lang="en-US" sz="1600" noProof="0" dirty="0"/>
            <a:t>patients </a:t>
          </a:r>
          <a:r>
            <a:rPr lang="en-US" sz="1600" noProof="0" dirty="0">
              <a:solidFill>
                <a:schemeClr val="tx1"/>
              </a:solidFill>
            </a:rPr>
            <a:t>who failed </a:t>
          </a:r>
          <a:br>
            <a:rPr lang="en-US" sz="1600" noProof="0" dirty="0">
              <a:solidFill>
                <a:schemeClr val="tx1"/>
              </a:solidFill>
            </a:rPr>
          </a:br>
          <a:r>
            <a:rPr lang="en-US" sz="1600" noProof="0" dirty="0">
              <a:solidFill>
                <a:schemeClr val="tx1"/>
              </a:solidFill>
            </a:rPr>
            <a:t>a DAA </a:t>
          </a:r>
          <a:r>
            <a:rPr lang="en-US" sz="1600" noProof="0" dirty="0"/>
            <a:t>treatment</a:t>
          </a:r>
        </a:p>
      </dgm:t>
    </dgm:pt>
    <dgm:pt modelId="{0A3A078D-E8D6-364B-8103-19A30C6F574B}" type="parTrans" cxnId="{7287DAAE-5FFD-644D-BC57-2A2670EF3D05}">
      <dgm:prSet/>
      <dgm:spPr/>
      <dgm:t>
        <a:bodyPr/>
        <a:lstStyle/>
        <a:p>
          <a:endParaRPr lang="en-US" sz="1400" noProof="0" dirty="0"/>
        </a:p>
      </dgm:t>
    </dgm:pt>
    <dgm:pt modelId="{8BFF88E2-9A91-F74A-BF1F-8E1C81BC017F}" type="sibTrans" cxnId="{7287DAAE-5FFD-644D-BC57-2A2670EF3D05}">
      <dgm:prSet/>
      <dgm:spPr/>
      <dgm:t>
        <a:bodyPr/>
        <a:lstStyle/>
        <a:p>
          <a:endParaRPr lang="fr-FR" sz="1400"/>
        </a:p>
      </dgm:t>
    </dgm:pt>
    <dgm:pt modelId="{EDAC7108-C693-F949-B9FD-EC3337F1AE2E}" type="asst">
      <dgm:prSet phldrT="[Texte]"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-US" sz="1400" noProof="0" dirty="0">
              <a:solidFill>
                <a:schemeClr val="bg1"/>
              </a:solidFill>
            </a:rPr>
            <a:t>74 patients with “unusual” subtypes who failed NS5A-inh based therapy</a:t>
          </a:r>
        </a:p>
      </dgm:t>
    </dgm:pt>
    <dgm:pt modelId="{A6138C94-F790-1942-9ED2-421151FFDB1D}" type="parTrans" cxnId="{8B972E79-3FB6-FD4B-9984-B85A6B806D3C}">
      <dgm:prSet/>
      <dgm:spPr/>
      <dgm:t>
        <a:bodyPr/>
        <a:lstStyle/>
        <a:p>
          <a:endParaRPr lang="en-US" sz="1400" noProof="0" dirty="0"/>
        </a:p>
      </dgm:t>
    </dgm:pt>
    <dgm:pt modelId="{BFCFA608-6B38-AB40-A143-23BFFC549125}" type="sibTrans" cxnId="{8B972E79-3FB6-FD4B-9984-B85A6B806D3C}">
      <dgm:prSet/>
      <dgm:spPr/>
      <dgm:t>
        <a:bodyPr/>
        <a:lstStyle/>
        <a:p>
          <a:endParaRPr lang="fr-FR" sz="1400"/>
        </a:p>
      </dgm:t>
    </dgm:pt>
    <dgm:pt modelId="{262126EA-5C6A-43A8-ADEB-71CBE4843945}" type="asst">
      <dgm:prSet phldrT="[Texte]" custT="1"/>
      <dgm:spPr/>
      <dgm:t>
        <a:bodyPr/>
        <a:lstStyle/>
        <a:p>
          <a:r>
            <a:rPr lang="en-US" sz="1600" b="1" noProof="0" dirty="0"/>
            <a:t>1176</a:t>
          </a:r>
          <a:r>
            <a:rPr lang="en-US" sz="1400" b="1" noProof="0" dirty="0"/>
            <a:t> </a:t>
          </a:r>
          <a:r>
            <a:rPr lang="en-US" sz="1400" noProof="0" dirty="0"/>
            <a:t>patients who failed NS5A-inhibitor based therapy</a:t>
          </a:r>
        </a:p>
      </dgm:t>
    </dgm:pt>
    <dgm:pt modelId="{A7B98672-2800-43E5-A547-25050CCC6762}" type="parTrans" cxnId="{9881D61C-9061-47E5-BC83-A21FE7934623}">
      <dgm:prSet/>
      <dgm:spPr/>
      <dgm:t>
        <a:bodyPr/>
        <a:lstStyle/>
        <a:p>
          <a:endParaRPr lang="fr-FR" sz="1400"/>
        </a:p>
      </dgm:t>
    </dgm:pt>
    <dgm:pt modelId="{DCC35223-0A39-47C8-9D6D-369F33E91647}" type="sibTrans" cxnId="{9881D61C-9061-47E5-BC83-A21FE7934623}">
      <dgm:prSet/>
      <dgm:spPr/>
      <dgm:t>
        <a:bodyPr/>
        <a:lstStyle/>
        <a:p>
          <a:endParaRPr lang="fr-FR" sz="1400"/>
        </a:p>
      </dgm:t>
    </dgm:pt>
    <dgm:pt modelId="{2FA27D9F-8FB7-C24D-9916-4D437CEA6877}" type="pres">
      <dgm:prSet presAssocID="{5308C7F6-912D-4642-822D-3E3EC79BC7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E9C2CB9-CB00-B241-86BA-E7C4634C2081}" type="pres">
      <dgm:prSet presAssocID="{7A90B727-AB95-E243-9301-2B677D1DE4B5}" presName="hierRoot1" presStyleCnt="0"/>
      <dgm:spPr/>
    </dgm:pt>
    <dgm:pt modelId="{7EFB7977-9E60-024C-806C-187BD4642BBD}" type="pres">
      <dgm:prSet presAssocID="{7A90B727-AB95-E243-9301-2B677D1DE4B5}" presName="composite" presStyleCnt="0"/>
      <dgm:spPr/>
    </dgm:pt>
    <dgm:pt modelId="{B44733BF-F172-7B44-9240-127E1EC0FEBD}" type="pres">
      <dgm:prSet presAssocID="{7A90B727-AB95-E243-9301-2B677D1DE4B5}" presName="background" presStyleLbl="node0" presStyleIdx="0" presStyleCnt="1"/>
      <dgm:spPr/>
    </dgm:pt>
    <dgm:pt modelId="{785881B5-9D2B-EA46-9F6B-B6665C0FD115}" type="pres">
      <dgm:prSet presAssocID="{7A90B727-AB95-E243-9301-2B677D1DE4B5}" presName="text" presStyleLbl="fgAcc0" presStyleIdx="0" presStyleCnt="1" custScaleX="2164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67EE9D7-30EC-0F4D-AC92-4A276018BE92}" type="pres">
      <dgm:prSet presAssocID="{7A90B727-AB95-E243-9301-2B677D1DE4B5}" presName="hierChild2" presStyleCnt="0"/>
      <dgm:spPr/>
    </dgm:pt>
    <dgm:pt modelId="{A9F788BD-CA27-5E4F-9067-AB6C17C33C19}" type="pres">
      <dgm:prSet presAssocID="{0A3A078D-E8D6-364B-8103-19A30C6F574B}" presName="Name10" presStyleLbl="parChTrans1D2" presStyleIdx="0" presStyleCnt="1"/>
      <dgm:spPr/>
      <dgm:t>
        <a:bodyPr/>
        <a:lstStyle/>
        <a:p>
          <a:endParaRPr lang="fr-FR"/>
        </a:p>
      </dgm:t>
    </dgm:pt>
    <dgm:pt modelId="{3DA1E04B-86D8-1949-9E75-86277FCABB69}" type="pres">
      <dgm:prSet presAssocID="{B42B0115-E237-EF48-B2CF-13414939AE02}" presName="hierRoot2" presStyleCnt="0"/>
      <dgm:spPr/>
    </dgm:pt>
    <dgm:pt modelId="{2A441CC4-ACFE-5F41-B1BC-E14575D9BD14}" type="pres">
      <dgm:prSet presAssocID="{B42B0115-E237-EF48-B2CF-13414939AE02}" presName="composite2" presStyleCnt="0"/>
      <dgm:spPr/>
    </dgm:pt>
    <dgm:pt modelId="{6C626293-6B3D-A048-B1DB-3F9615B01B21}" type="pres">
      <dgm:prSet presAssocID="{B42B0115-E237-EF48-B2CF-13414939AE02}" presName="background2" presStyleLbl="asst1" presStyleIdx="0" presStyleCnt="3"/>
      <dgm:spPr/>
    </dgm:pt>
    <dgm:pt modelId="{157EC470-D192-DE46-A869-EFB05138FD59}" type="pres">
      <dgm:prSet presAssocID="{B42B0115-E237-EF48-B2CF-13414939AE02}" presName="text2" presStyleLbl="fgAcc2" presStyleIdx="0" presStyleCnt="1" custScaleX="2180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4CD75D-8CCA-EF45-88B0-825AF1DE1155}" type="pres">
      <dgm:prSet presAssocID="{B42B0115-E237-EF48-B2CF-13414939AE02}" presName="hierChild3" presStyleCnt="0"/>
      <dgm:spPr/>
    </dgm:pt>
    <dgm:pt modelId="{EEAA567C-0E57-44A7-8FF4-8E215401FF5C}" type="pres">
      <dgm:prSet presAssocID="{A7B98672-2800-43E5-A547-25050CCC6762}" presName="Name17" presStyleLbl="parChTrans1D3" presStyleIdx="0" presStyleCnt="1"/>
      <dgm:spPr/>
      <dgm:t>
        <a:bodyPr/>
        <a:lstStyle/>
        <a:p>
          <a:endParaRPr lang="fr-FR"/>
        </a:p>
      </dgm:t>
    </dgm:pt>
    <dgm:pt modelId="{4533D4E0-90E3-4C3B-AEF5-C3CCB07E51EE}" type="pres">
      <dgm:prSet presAssocID="{262126EA-5C6A-43A8-ADEB-71CBE4843945}" presName="hierRoot3" presStyleCnt="0"/>
      <dgm:spPr/>
    </dgm:pt>
    <dgm:pt modelId="{77CB87FF-BBCE-47FE-B570-7430AA82E232}" type="pres">
      <dgm:prSet presAssocID="{262126EA-5C6A-43A8-ADEB-71CBE4843945}" presName="composite3" presStyleCnt="0"/>
      <dgm:spPr/>
    </dgm:pt>
    <dgm:pt modelId="{8D8CCBF8-9C98-4F2C-AF39-0EB9D1DC3D2C}" type="pres">
      <dgm:prSet presAssocID="{262126EA-5C6A-43A8-ADEB-71CBE4843945}" presName="background3" presStyleLbl="asst1" presStyleIdx="1" presStyleCnt="3"/>
      <dgm:spPr/>
    </dgm:pt>
    <dgm:pt modelId="{4EA96128-4003-459B-B9A3-A39D60BD8811}" type="pres">
      <dgm:prSet presAssocID="{262126EA-5C6A-43A8-ADEB-71CBE4843945}" presName="text3" presStyleLbl="fgAcc3" presStyleIdx="0" presStyleCnt="1" custScaleX="2104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AB7028-3CF5-4CEE-BC05-F3050D3DB5A3}" type="pres">
      <dgm:prSet presAssocID="{262126EA-5C6A-43A8-ADEB-71CBE4843945}" presName="hierChild4" presStyleCnt="0"/>
      <dgm:spPr/>
    </dgm:pt>
    <dgm:pt modelId="{C1CF7C70-3548-7D44-9059-A89A1B3A1AF0}" type="pres">
      <dgm:prSet presAssocID="{A6138C94-F790-1942-9ED2-421151FFDB1D}" presName="Name23" presStyleLbl="parChTrans1D4" presStyleIdx="0" presStyleCnt="1"/>
      <dgm:spPr/>
      <dgm:t>
        <a:bodyPr/>
        <a:lstStyle/>
        <a:p>
          <a:endParaRPr lang="fr-FR"/>
        </a:p>
      </dgm:t>
    </dgm:pt>
    <dgm:pt modelId="{3718BE44-FD0A-6C4D-8AF7-28E1583DAE97}" type="pres">
      <dgm:prSet presAssocID="{EDAC7108-C693-F949-B9FD-EC3337F1AE2E}" presName="hierRoot4" presStyleCnt="0"/>
      <dgm:spPr/>
    </dgm:pt>
    <dgm:pt modelId="{7C33CD19-2859-084D-9EFA-56288CF3E92B}" type="pres">
      <dgm:prSet presAssocID="{EDAC7108-C693-F949-B9FD-EC3337F1AE2E}" presName="composite4" presStyleCnt="0"/>
      <dgm:spPr/>
    </dgm:pt>
    <dgm:pt modelId="{19978BEA-86B3-0146-BA7C-B92BC1936F82}" type="pres">
      <dgm:prSet presAssocID="{EDAC7108-C693-F949-B9FD-EC3337F1AE2E}" presName="background4" presStyleLbl="asst1" presStyleIdx="2" presStyleCnt="3"/>
      <dgm:spPr/>
    </dgm:pt>
    <dgm:pt modelId="{5ADAD7F4-B82B-8E43-B68B-EE10DAFF7695}" type="pres">
      <dgm:prSet presAssocID="{EDAC7108-C693-F949-B9FD-EC3337F1AE2E}" presName="text4" presStyleLbl="fgAcc4" presStyleIdx="0" presStyleCnt="1" custScaleX="1178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4BCDC30-1056-8F4C-8C1D-762944657A3D}" type="pres">
      <dgm:prSet presAssocID="{EDAC7108-C693-F949-B9FD-EC3337F1AE2E}" presName="hierChild5" presStyleCnt="0"/>
      <dgm:spPr/>
    </dgm:pt>
  </dgm:ptLst>
  <dgm:cxnLst>
    <dgm:cxn modelId="{39011D51-7C0D-4686-A3EB-5346109F07D2}" type="presOf" srcId="{EDAC7108-C693-F949-B9FD-EC3337F1AE2E}" destId="{5ADAD7F4-B82B-8E43-B68B-EE10DAFF7695}" srcOrd="0" destOrd="0" presId="urn:microsoft.com/office/officeart/2005/8/layout/hierarchy1"/>
    <dgm:cxn modelId="{638EDEF2-F902-43C6-9E19-5EB734DB4CD7}" type="presOf" srcId="{A7B98672-2800-43E5-A547-25050CCC6762}" destId="{EEAA567C-0E57-44A7-8FF4-8E215401FF5C}" srcOrd="0" destOrd="0" presId="urn:microsoft.com/office/officeart/2005/8/layout/hierarchy1"/>
    <dgm:cxn modelId="{530845B1-D5B6-40C3-A229-10C3B1AD98D1}" type="presOf" srcId="{0A3A078D-E8D6-364B-8103-19A30C6F574B}" destId="{A9F788BD-CA27-5E4F-9067-AB6C17C33C19}" srcOrd="0" destOrd="0" presId="urn:microsoft.com/office/officeart/2005/8/layout/hierarchy1"/>
    <dgm:cxn modelId="{7287DAAE-5FFD-644D-BC57-2A2670EF3D05}" srcId="{7A90B727-AB95-E243-9301-2B677D1DE4B5}" destId="{B42B0115-E237-EF48-B2CF-13414939AE02}" srcOrd="0" destOrd="0" parTransId="{0A3A078D-E8D6-364B-8103-19A30C6F574B}" sibTransId="{8BFF88E2-9A91-F74A-BF1F-8E1C81BC017F}"/>
    <dgm:cxn modelId="{987AAB07-49D2-3945-95BE-D370D9D0A74B}" srcId="{5308C7F6-912D-4642-822D-3E3EC79BC772}" destId="{7A90B727-AB95-E243-9301-2B677D1DE4B5}" srcOrd="0" destOrd="0" parTransId="{97E7E94B-547A-A647-95FB-06212ACDB40C}" sibTransId="{E1E26F26-35C2-B145-94E4-15B4AFBB3BCF}"/>
    <dgm:cxn modelId="{97C4D635-F288-4BC9-8697-C81D9126794D}" type="presOf" srcId="{B42B0115-E237-EF48-B2CF-13414939AE02}" destId="{157EC470-D192-DE46-A869-EFB05138FD59}" srcOrd="0" destOrd="0" presId="urn:microsoft.com/office/officeart/2005/8/layout/hierarchy1"/>
    <dgm:cxn modelId="{9881D61C-9061-47E5-BC83-A21FE7934623}" srcId="{B42B0115-E237-EF48-B2CF-13414939AE02}" destId="{262126EA-5C6A-43A8-ADEB-71CBE4843945}" srcOrd="0" destOrd="0" parTransId="{A7B98672-2800-43E5-A547-25050CCC6762}" sibTransId="{DCC35223-0A39-47C8-9D6D-369F33E91647}"/>
    <dgm:cxn modelId="{BA00A5CB-4495-4535-93A5-F9CD0687BE30}" type="presOf" srcId="{5308C7F6-912D-4642-822D-3E3EC79BC772}" destId="{2FA27D9F-8FB7-C24D-9916-4D437CEA6877}" srcOrd="0" destOrd="0" presId="urn:microsoft.com/office/officeart/2005/8/layout/hierarchy1"/>
    <dgm:cxn modelId="{A29A56E3-B143-4907-B225-535D7ED86A4B}" type="presOf" srcId="{A6138C94-F790-1942-9ED2-421151FFDB1D}" destId="{C1CF7C70-3548-7D44-9059-A89A1B3A1AF0}" srcOrd="0" destOrd="0" presId="urn:microsoft.com/office/officeart/2005/8/layout/hierarchy1"/>
    <dgm:cxn modelId="{49B5D73B-FAD5-4E64-844E-BC3D77177BBE}" type="presOf" srcId="{7A90B727-AB95-E243-9301-2B677D1DE4B5}" destId="{785881B5-9D2B-EA46-9F6B-B6665C0FD115}" srcOrd="0" destOrd="0" presId="urn:microsoft.com/office/officeart/2005/8/layout/hierarchy1"/>
    <dgm:cxn modelId="{8B972E79-3FB6-FD4B-9984-B85A6B806D3C}" srcId="{262126EA-5C6A-43A8-ADEB-71CBE4843945}" destId="{EDAC7108-C693-F949-B9FD-EC3337F1AE2E}" srcOrd="0" destOrd="0" parTransId="{A6138C94-F790-1942-9ED2-421151FFDB1D}" sibTransId="{BFCFA608-6B38-AB40-A143-23BFFC549125}"/>
    <dgm:cxn modelId="{7AE7962E-BE75-4472-BE56-606A4008AD80}" type="presOf" srcId="{262126EA-5C6A-43A8-ADEB-71CBE4843945}" destId="{4EA96128-4003-459B-B9A3-A39D60BD8811}" srcOrd="0" destOrd="0" presId="urn:microsoft.com/office/officeart/2005/8/layout/hierarchy1"/>
    <dgm:cxn modelId="{0C7F8493-26B5-46B1-98A7-33868BBBFD5A}" type="presParOf" srcId="{2FA27D9F-8FB7-C24D-9916-4D437CEA6877}" destId="{0E9C2CB9-CB00-B241-86BA-E7C4634C2081}" srcOrd="0" destOrd="0" presId="urn:microsoft.com/office/officeart/2005/8/layout/hierarchy1"/>
    <dgm:cxn modelId="{83E7775B-8A20-4533-9E22-B5E134895F51}" type="presParOf" srcId="{0E9C2CB9-CB00-B241-86BA-E7C4634C2081}" destId="{7EFB7977-9E60-024C-806C-187BD4642BBD}" srcOrd="0" destOrd="0" presId="urn:microsoft.com/office/officeart/2005/8/layout/hierarchy1"/>
    <dgm:cxn modelId="{3C25FBEC-2196-4FF9-87E8-37E7F6300EF2}" type="presParOf" srcId="{7EFB7977-9E60-024C-806C-187BD4642BBD}" destId="{B44733BF-F172-7B44-9240-127E1EC0FEBD}" srcOrd="0" destOrd="0" presId="urn:microsoft.com/office/officeart/2005/8/layout/hierarchy1"/>
    <dgm:cxn modelId="{B3058119-B271-4E45-9205-C8155FF11DE1}" type="presParOf" srcId="{7EFB7977-9E60-024C-806C-187BD4642BBD}" destId="{785881B5-9D2B-EA46-9F6B-B6665C0FD115}" srcOrd="1" destOrd="0" presId="urn:microsoft.com/office/officeart/2005/8/layout/hierarchy1"/>
    <dgm:cxn modelId="{37CE798D-1B87-492F-961B-D091F7D14350}" type="presParOf" srcId="{0E9C2CB9-CB00-B241-86BA-E7C4634C2081}" destId="{E67EE9D7-30EC-0F4D-AC92-4A276018BE92}" srcOrd="1" destOrd="0" presId="urn:microsoft.com/office/officeart/2005/8/layout/hierarchy1"/>
    <dgm:cxn modelId="{E9445EA1-C0AA-4DE8-98EE-5EF66C300319}" type="presParOf" srcId="{E67EE9D7-30EC-0F4D-AC92-4A276018BE92}" destId="{A9F788BD-CA27-5E4F-9067-AB6C17C33C19}" srcOrd="0" destOrd="0" presId="urn:microsoft.com/office/officeart/2005/8/layout/hierarchy1"/>
    <dgm:cxn modelId="{04F3AE25-A511-4F3E-829A-3BF9793201DA}" type="presParOf" srcId="{E67EE9D7-30EC-0F4D-AC92-4A276018BE92}" destId="{3DA1E04B-86D8-1949-9E75-86277FCABB69}" srcOrd="1" destOrd="0" presId="urn:microsoft.com/office/officeart/2005/8/layout/hierarchy1"/>
    <dgm:cxn modelId="{595775CC-24B3-451D-BE36-41AF0CD48CEE}" type="presParOf" srcId="{3DA1E04B-86D8-1949-9E75-86277FCABB69}" destId="{2A441CC4-ACFE-5F41-B1BC-E14575D9BD14}" srcOrd="0" destOrd="0" presId="urn:microsoft.com/office/officeart/2005/8/layout/hierarchy1"/>
    <dgm:cxn modelId="{6A296BC0-657E-43BE-BC8F-8D0B307972ED}" type="presParOf" srcId="{2A441CC4-ACFE-5F41-B1BC-E14575D9BD14}" destId="{6C626293-6B3D-A048-B1DB-3F9615B01B21}" srcOrd="0" destOrd="0" presId="urn:microsoft.com/office/officeart/2005/8/layout/hierarchy1"/>
    <dgm:cxn modelId="{A93B47D7-0379-43B5-BF9B-AB4A991DFFF8}" type="presParOf" srcId="{2A441CC4-ACFE-5F41-B1BC-E14575D9BD14}" destId="{157EC470-D192-DE46-A869-EFB05138FD59}" srcOrd="1" destOrd="0" presId="urn:microsoft.com/office/officeart/2005/8/layout/hierarchy1"/>
    <dgm:cxn modelId="{682F4B8C-A5A1-4579-9E4F-14E0747A1393}" type="presParOf" srcId="{3DA1E04B-86D8-1949-9E75-86277FCABB69}" destId="{F94CD75D-8CCA-EF45-88B0-825AF1DE1155}" srcOrd="1" destOrd="0" presId="urn:microsoft.com/office/officeart/2005/8/layout/hierarchy1"/>
    <dgm:cxn modelId="{04559E40-7E3D-4B9E-BD74-EF7FDEBA0758}" type="presParOf" srcId="{F94CD75D-8CCA-EF45-88B0-825AF1DE1155}" destId="{EEAA567C-0E57-44A7-8FF4-8E215401FF5C}" srcOrd="0" destOrd="0" presId="urn:microsoft.com/office/officeart/2005/8/layout/hierarchy1"/>
    <dgm:cxn modelId="{2AF5D66C-0D4A-40F3-BFD0-545BFB5EC9FF}" type="presParOf" srcId="{F94CD75D-8CCA-EF45-88B0-825AF1DE1155}" destId="{4533D4E0-90E3-4C3B-AEF5-C3CCB07E51EE}" srcOrd="1" destOrd="0" presId="urn:microsoft.com/office/officeart/2005/8/layout/hierarchy1"/>
    <dgm:cxn modelId="{C4458840-6131-43FF-B6B1-BA484745914E}" type="presParOf" srcId="{4533D4E0-90E3-4C3B-AEF5-C3CCB07E51EE}" destId="{77CB87FF-BBCE-47FE-B570-7430AA82E232}" srcOrd="0" destOrd="0" presId="urn:microsoft.com/office/officeart/2005/8/layout/hierarchy1"/>
    <dgm:cxn modelId="{50FE91A5-A0CD-43D8-BD41-2CEA4381965D}" type="presParOf" srcId="{77CB87FF-BBCE-47FE-B570-7430AA82E232}" destId="{8D8CCBF8-9C98-4F2C-AF39-0EB9D1DC3D2C}" srcOrd="0" destOrd="0" presId="urn:microsoft.com/office/officeart/2005/8/layout/hierarchy1"/>
    <dgm:cxn modelId="{0D993800-DFE7-4A79-8B36-A64BB281D0CB}" type="presParOf" srcId="{77CB87FF-BBCE-47FE-B570-7430AA82E232}" destId="{4EA96128-4003-459B-B9A3-A39D60BD8811}" srcOrd="1" destOrd="0" presId="urn:microsoft.com/office/officeart/2005/8/layout/hierarchy1"/>
    <dgm:cxn modelId="{01920E1F-1F53-45ED-8E92-AD794393759B}" type="presParOf" srcId="{4533D4E0-90E3-4C3B-AEF5-C3CCB07E51EE}" destId="{F9AB7028-3CF5-4CEE-BC05-F3050D3DB5A3}" srcOrd="1" destOrd="0" presId="urn:microsoft.com/office/officeart/2005/8/layout/hierarchy1"/>
    <dgm:cxn modelId="{1209679E-872F-4C7E-9C76-F7495F43E4BF}" type="presParOf" srcId="{F9AB7028-3CF5-4CEE-BC05-F3050D3DB5A3}" destId="{C1CF7C70-3548-7D44-9059-A89A1B3A1AF0}" srcOrd="0" destOrd="0" presId="urn:microsoft.com/office/officeart/2005/8/layout/hierarchy1"/>
    <dgm:cxn modelId="{51A7A738-26AF-40DA-9C91-E3A50FB9F1D5}" type="presParOf" srcId="{F9AB7028-3CF5-4CEE-BC05-F3050D3DB5A3}" destId="{3718BE44-FD0A-6C4D-8AF7-28E1583DAE97}" srcOrd="1" destOrd="0" presId="urn:microsoft.com/office/officeart/2005/8/layout/hierarchy1"/>
    <dgm:cxn modelId="{9EFB9272-BAC7-40FE-9F40-2CD0355F82A4}" type="presParOf" srcId="{3718BE44-FD0A-6C4D-8AF7-28E1583DAE97}" destId="{7C33CD19-2859-084D-9EFA-56288CF3E92B}" srcOrd="0" destOrd="0" presId="urn:microsoft.com/office/officeart/2005/8/layout/hierarchy1"/>
    <dgm:cxn modelId="{502A50BC-DAEA-4938-82DF-D53FEB1A8279}" type="presParOf" srcId="{7C33CD19-2859-084D-9EFA-56288CF3E92B}" destId="{19978BEA-86B3-0146-BA7C-B92BC1936F82}" srcOrd="0" destOrd="0" presId="urn:microsoft.com/office/officeart/2005/8/layout/hierarchy1"/>
    <dgm:cxn modelId="{87F0A865-A6E7-4DCF-AFCB-9497EDB3BDB7}" type="presParOf" srcId="{7C33CD19-2859-084D-9EFA-56288CF3E92B}" destId="{5ADAD7F4-B82B-8E43-B68B-EE10DAFF7695}" srcOrd="1" destOrd="0" presId="urn:microsoft.com/office/officeart/2005/8/layout/hierarchy1"/>
    <dgm:cxn modelId="{BDB55178-51D7-4D45-8BA2-103D20A33FEE}" type="presParOf" srcId="{3718BE44-FD0A-6C4D-8AF7-28E1583DAE97}" destId="{64BCDC30-1056-8F4C-8C1D-762944657A3D}" srcOrd="1" destOrd="0" presId="urn:microsoft.com/office/officeart/2005/8/layout/hierarchy1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7C70-3548-7D44-9059-A89A1B3A1AF0}">
      <dsp:nvSpPr>
        <dsp:cNvPr id="0" name=""/>
        <dsp:cNvSpPr/>
      </dsp:nvSpPr>
      <dsp:spPr>
        <a:xfrm>
          <a:off x="1989554" y="3655167"/>
          <a:ext cx="91440" cy="427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485"/>
              </a:lnTo>
            </a:path>
          </a:pathLst>
        </a:cu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A567C-0E57-44A7-8FF4-8E215401FF5C}">
      <dsp:nvSpPr>
        <dsp:cNvPr id="0" name=""/>
        <dsp:cNvSpPr/>
      </dsp:nvSpPr>
      <dsp:spPr>
        <a:xfrm>
          <a:off x="1989554" y="2294319"/>
          <a:ext cx="91440" cy="427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485"/>
              </a:lnTo>
            </a:path>
          </a:pathLst>
        </a:custGeom>
        <a:noFill/>
        <a:ln w="63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788BD-CA27-5E4F-9067-AB6C17C33C19}">
      <dsp:nvSpPr>
        <dsp:cNvPr id="0" name=""/>
        <dsp:cNvSpPr/>
      </dsp:nvSpPr>
      <dsp:spPr>
        <a:xfrm>
          <a:off x="1989554" y="933471"/>
          <a:ext cx="91440" cy="427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485"/>
              </a:lnTo>
            </a:path>
          </a:pathLst>
        </a:custGeom>
        <a:noFill/>
        <a:ln w="63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733BF-F172-7B44-9240-127E1EC0FEBD}">
      <dsp:nvSpPr>
        <dsp:cNvPr id="0" name=""/>
        <dsp:cNvSpPr/>
      </dsp:nvSpPr>
      <dsp:spPr>
        <a:xfrm>
          <a:off x="444845" y="108"/>
          <a:ext cx="3180857" cy="933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881B5-9D2B-EA46-9F6B-B6665C0FD115}">
      <dsp:nvSpPr>
        <dsp:cNvPr id="0" name=""/>
        <dsp:cNvSpPr/>
      </dsp:nvSpPr>
      <dsp:spPr>
        <a:xfrm>
          <a:off x="608164" y="155260"/>
          <a:ext cx="3180857" cy="93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/>
            <a:t>2670</a:t>
          </a:r>
          <a:r>
            <a:rPr lang="en-US" sz="1600" kern="1200" noProof="0" dirty="0"/>
            <a:t> HCV (+) patients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/>
            <a:t>(with ≥1 NS5A sequence)</a:t>
          </a:r>
        </a:p>
      </dsp:txBody>
      <dsp:txXfrm>
        <a:off x="635501" y="182597"/>
        <a:ext cx="3126183" cy="878689"/>
      </dsp:txXfrm>
    </dsp:sp>
    <dsp:sp modelId="{6C626293-6B3D-A048-B1DB-3F9615B01B21}">
      <dsp:nvSpPr>
        <dsp:cNvPr id="0" name=""/>
        <dsp:cNvSpPr/>
      </dsp:nvSpPr>
      <dsp:spPr>
        <a:xfrm>
          <a:off x="432484" y="1360956"/>
          <a:ext cx="3205580" cy="933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7EC470-D192-DE46-A869-EFB05138FD59}">
      <dsp:nvSpPr>
        <dsp:cNvPr id="0" name=""/>
        <dsp:cNvSpPr/>
      </dsp:nvSpPr>
      <dsp:spPr>
        <a:xfrm>
          <a:off x="595802" y="1516108"/>
          <a:ext cx="3205580" cy="93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/>
            <a:t>1373 </a:t>
          </a:r>
          <a:r>
            <a:rPr lang="en-US" sz="1600" b="0" kern="1200" noProof="0" dirty="0"/>
            <a:t>HCV (+) </a:t>
          </a:r>
          <a:r>
            <a:rPr lang="en-US" sz="1600" kern="1200" noProof="0" dirty="0"/>
            <a:t>patients </a:t>
          </a:r>
          <a:r>
            <a:rPr lang="en-US" sz="1600" kern="1200" noProof="0" dirty="0">
              <a:solidFill>
                <a:schemeClr val="tx1"/>
              </a:solidFill>
            </a:rPr>
            <a:t>who failed </a:t>
          </a:r>
          <a:br>
            <a:rPr lang="en-US" sz="1600" kern="1200" noProof="0" dirty="0">
              <a:solidFill>
                <a:schemeClr val="tx1"/>
              </a:solidFill>
            </a:rPr>
          </a:br>
          <a:r>
            <a:rPr lang="en-US" sz="1600" kern="1200" noProof="0" dirty="0">
              <a:solidFill>
                <a:schemeClr val="tx1"/>
              </a:solidFill>
            </a:rPr>
            <a:t>a DAA </a:t>
          </a:r>
          <a:r>
            <a:rPr lang="en-US" sz="1600" kern="1200" noProof="0" dirty="0"/>
            <a:t>treatment</a:t>
          </a:r>
        </a:p>
      </dsp:txBody>
      <dsp:txXfrm>
        <a:off x="623139" y="1543445"/>
        <a:ext cx="3150906" cy="878689"/>
      </dsp:txXfrm>
    </dsp:sp>
    <dsp:sp modelId="{8D8CCBF8-9C98-4F2C-AF39-0EB9D1DC3D2C}">
      <dsp:nvSpPr>
        <dsp:cNvPr id="0" name=""/>
        <dsp:cNvSpPr/>
      </dsp:nvSpPr>
      <dsp:spPr>
        <a:xfrm>
          <a:off x="488346" y="2721804"/>
          <a:ext cx="3093855" cy="933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A96128-4003-459B-B9A3-A39D60BD8811}">
      <dsp:nvSpPr>
        <dsp:cNvPr id="0" name=""/>
        <dsp:cNvSpPr/>
      </dsp:nvSpPr>
      <dsp:spPr>
        <a:xfrm>
          <a:off x="651664" y="2876956"/>
          <a:ext cx="3093855" cy="93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/>
            <a:t>1176</a:t>
          </a:r>
          <a:r>
            <a:rPr lang="en-US" sz="1400" b="1" kern="1200" noProof="0" dirty="0"/>
            <a:t> </a:t>
          </a:r>
          <a:r>
            <a:rPr lang="en-US" sz="1400" kern="1200" noProof="0" dirty="0"/>
            <a:t>patients who failed NS5A-inhibitor based therapy</a:t>
          </a:r>
        </a:p>
      </dsp:txBody>
      <dsp:txXfrm>
        <a:off x="679001" y="2904293"/>
        <a:ext cx="3039181" cy="878689"/>
      </dsp:txXfrm>
    </dsp:sp>
    <dsp:sp modelId="{19978BEA-86B3-0146-BA7C-B92BC1936F82}">
      <dsp:nvSpPr>
        <dsp:cNvPr id="0" name=""/>
        <dsp:cNvSpPr/>
      </dsp:nvSpPr>
      <dsp:spPr>
        <a:xfrm>
          <a:off x="1169392" y="4082652"/>
          <a:ext cx="1731763" cy="933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AD7F4-B82B-8E43-B68B-EE10DAFF7695}">
      <dsp:nvSpPr>
        <dsp:cNvPr id="0" name=""/>
        <dsp:cNvSpPr/>
      </dsp:nvSpPr>
      <dsp:spPr>
        <a:xfrm>
          <a:off x="1332710" y="4237804"/>
          <a:ext cx="1731763" cy="933363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alpha val="90000"/>
          </a:schemeClr>
        </a:solidFill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>
              <a:solidFill>
                <a:schemeClr val="bg1"/>
              </a:solidFill>
            </a:rPr>
            <a:t>74 patients with “unusual” subtypes who failed NS5A-inh based therapy</a:t>
          </a:r>
        </a:p>
      </dsp:txBody>
      <dsp:txXfrm>
        <a:off x="1360047" y="4265141"/>
        <a:ext cx="1677089" cy="878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D8D3F-30E1-2840-89DC-2939E447883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2B7D1-DAE9-B74B-92BC-BC385E31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1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C3239C-4624-7542-B65C-28E1A5CA3841}"/>
              </a:ext>
            </a:extLst>
          </p:cNvPr>
          <p:cNvSpPr/>
          <p:nvPr userDrawn="1"/>
        </p:nvSpPr>
        <p:spPr>
          <a:xfrm>
            <a:off x="1" y="252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9F175-EA14-6440-973E-D8F9557AF2C0}"/>
              </a:ext>
            </a:extLst>
          </p:cNvPr>
          <p:cNvSpPr txBox="1"/>
          <p:nvPr userDrawn="1"/>
        </p:nvSpPr>
        <p:spPr>
          <a:xfrm>
            <a:off x="9780683" y="333761"/>
            <a:ext cx="1656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D71A20"/>
                </a:solidFill>
                <a:latin typeface="Gill Sans MT" panose="020B0502020104020203" pitchFamily="34" charset="0"/>
              </a:rPr>
              <a:t>SHARED</a:t>
            </a:r>
          </a:p>
          <a:p>
            <a:r>
              <a:rPr lang="en-CA" sz="200" b="1" dirty="0">
                <a:solidFill>
                  <a:srgbClr val="D71A20"/>
                </a:solidFill>
                <a:latin typeface="Gill Sans MT" panose="020B0502020104020203" pitchFamily="34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D8D83B-4BE7-A64C-862A-7F7BE122A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0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15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58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25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97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33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48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69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59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1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27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9CDF-9391-4104-9225-6A56CF0D961D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3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010B480-1279-8D48-8A00-239519B80166}"/>
              </a:ext>
            </a:extLst>
          </p:cNvPr>
          <p:cNvSpPr/>
          <p:nvPr/>
        </p:nvSpPr>
        <p:spPr>
          <a:xfrm>
            <a:off x="4959675" y="1292184"/>
            <a:ext cx="7038360" cy="5394366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600" b="1" dirty="0"/>
          </a:p>
          <a:p>
            <a:r>
              <a:rPr lang="en-GB" sz="3600" b="1" dirty="0"/>
              <a:t>The global prevalence of resistance-associated substitutions (RAS) in “unusual” HCV subtypes</a:t>
            </a:r>
          </a:p>
          <a:p>
            <a:pPr algn="r"/>
            <a:endParaRPr lang="en-GB" sz="3600" b="1" dirty="0"/>
          </a:p>
          <a:p>
            <a:endParaRPr lang="en-US" sz="1600" dirty="0"/>
          </a:p>
          <a:p>
            <a:r>
              <a:rPr lang="en-US" sz="1600" dirty="0"/>
              <a:t>S. Popping</a:t>
            </a:r>
            <a:r>
              <a:rPr lang="en-US" sz="1600" baseline="30000" dirty="0"/>
              <a:t>*</a:t>
            </a:r>
            <a:r>
              <a:rPr lang="en-US" sz="1600" dirty="0"/>
              <a:t>, </a:t>
            </a:r>
            <a:r>
              <a:rPr lang="en-US" sz="1600" u="sng" dirty="0"/>
              <a:t>S. </a:t>
            </a:r>
            <a:r>
              <a:rPr lang="en-US" sz="1600" u="sng" dirty="0" err="1"/>
              <a:t>Fourati</a:t>
            </a:r>
            <a:r>
              <a:rPr lang="en-US" sz="1600" baseline="30000" dirty="0"/>
              <a:t>* </a:t>
            </a:r>
            <a:r>
              <a:rPr lang="en-US" sz="1600" baseline="-25000" dirty="0"/>
              <a:t>, </a:t>
            </a:r>
            <a:r>
              <a:rPr lang="en-US" sz="1600" dirty="0"/>
              <a:t>AYM Howe</a:t>
            </a:r>
            <a:r>
              <a:rPr lang="en-US" sz="1600" baseline="30000" dirty="0"/>
              <a:t> </a:t>
            </a:r>
            <a:r>
              <a:rPr lang="en-US" sz="1600" dirty="0"/>
              <a:t>, A. de Salazar, VC Di </a:t>
            </a:r>
            <a:r>
              <a:rPr lang="en-US" sz="1600" dirty="0" err="1"/>
              <a:t>Maio</a:t>
            </a:r>
            <a:r>
              <a:rPr lang="en-US" sz="1600" dirty="0"/>
              <a:t>, ESE Tay, C. Rodrigo, E. Cunningham, M. </a:t>
            </a:r>
            <a:r>
              <a:rPr lang="en-US" sz="1600" dirty="0" err="1"/>
              <a:t>Kjellin</a:t>
            </a:r>
            <a:r>
              <a:rPr lang="en-US" sz="1600" dirty="0"/>
              <a:t>, J. </a:t>
            </a:r>
            <a:r>
              <a:rPr lang="en-US" sz="1600" dirty="0" err="1"/>
              <a:t>Sfalcin</a:t>
            </a:r>
            <a:r>
              <a:rPr lang="en-US" sz="1600" dirty="0"/>
              <a:t>, P. Gomes, M. </a:t>
            </a:r>
            <a:r>
              <a:rPr lang="en-US" sz="1600" dirty="0" err="1"/>
              <a:t>Poljak</a:t>
            </a:r>
            <a:r>
              <a:rPr lang="en-US" sz="1600" dirty="0"/>
              <a:t>, M. Lunar, M. </a:t>
            </a:r>
            <a:r>
              <a:rPr lang="en-US" sz="1600" dirty="0" err="1"/>
              <a:t>Sayan</a:t>
            </a:r>
            <a:r>
              <a:rPr lang="en-US" sz="1600" dirty="0"/>
              <a:t>, O. </a:t>
            </a:r>
            <a:r>
              <a:rPr lang="en-US" sz="1600" dirty="0" err="1"/>
              <a:t>Mor</a:t>
            </a:r>
            <a:r>
              <a:rPr lang="en-US" sz="1600" dirty="0"/>
              <a:t>, D. Salmon, R. </a:t>
            </a:r>
            <a:r>
              <a:rPr lang="en-US" sz="1600" dirty="0" err="1"/>
              <a:t>Usubillaga</a:t>
            </a:r>
            <a:r>
              <a:rPr lang="en-US" sz="1600" dirty="0"/>
              <a:t>, C. Seguin-</a:t>
            </a:r>
            <a:r>
              <a:rPr lang="en-US" sz="1600" dirty="0" err="1"/>
              <a:t>Devaux</a:t>
            </a:r>
            <a:r>
              <a:rPr lang="en-US" sz="1600" dirty="0"/>
              <a:t>, A. </a:t>
            </a:r>
            <a:r>
              <a:rPr lang="en-US" sz="1600" dirty="0" err="1"/>
              <a:t>Soulier</a:t>
            </a:r>
            <a:r>
              <a:rPr lang="en-US" sz="1600" dirty="0"/>
              <a:t> , A. Lloyd , J. </a:t>
            </a:r>
            <a:r>
              <a:rPr lang="en-US" sz="1600" dirty="0" err="1"/>
              <a:t>Grebely</a:t>
            </a:r>
            <a:r>
              <a:rPr lang="en-US" sz="1600" dirty="0"/>
              <a:t>, J. </a:t>
            </a:r>
            <a:r>
              <a:rPr lang="en-US" sz="1600" dirty="0" err="1"/>
              <a:t>Lennerstrand</a:t>
            </a:r>
            <a:r>
              <a:rPr lang="en-US" sz="1600" dirty="0"/>
              <a:t>, R. Kaiser, P. </a:t>
            </a:r>
            <a:r>
              <a:rPr lang="en-US" sz="1600" dirty="0" err="1"/>
              <a:t>Zhigalkina</a:t>
            </a:r>
            <a:r>
              <a:rPr lang="en-US" sz="1600" dirty="0"/>
              <a:t>, V. </a:t>
            </a:r>
            <a:r>
              <a:rPr lang="en-US" sz="1600" dirty="0" err="1"/>
              <a:t>Chulanov</a:t>
            </a:r>
            <a:r>
              <a:rPr lang="en-US" sz="1600" dirty="0"/>
              <a:t>,  RJ de Knegt</a:t>
            </a:r>
            <a:r>
              <a:rPr lang="en-GB" sz="1600" dirty="0"/>
              <a:t>,</a:t>
            </a:r>
            <a:r>
              <a:rPr lang="en-US" sz="1600" dirty="0"/>
              <a:t> M. Douglas,  F. Ceccherini-Silberstein, R. Harrigan, F. Garcia</a:t>
            </a:r>
            <a:r>
              <a:rPr lang="en-GB" sz="1600" dirty="0"/>
              <a:t> ,C. Boucher, </a:t>
            </a:r>
            <a:r>
              <a:rPr lang="en-US" sz="1600" dirty="0"/>
              <a:t>JM Pawlotsky</a:t>
            </a:r>
            <a:r>
              <a:rPr lang="en-US" sz="1600" baseline="30000" dirty="0"/>
              <a:t>   </a:t>
            </a:r>
            <a:endParaRPr lang="en-US" sz="1600" i="1" dirty="0"/>
          </a:p>
          <a:p>
            <a:endParaRPr lang="en-US" sz="1600" i="1" dirty="0"/>
          </a:p>
          <a:p>
            <a:r>
              <a:rPr lang="en-US" sz="1600" i="1" dirty="0"/>
              <a:t>On behalf of the contributing members of the SHARED database</a:t>
            </a:r>
            <a:endParaRPr lang="x-none" sz="1600" dirty="0"/>
          </a:p>
          <a:p>
            <a:endParaRPr lang="en-GB" sz="3600" b="1" dirty="0"/>
          </a:p>
          <a:p>
            <a:endParaRPr lang="en-GB" sz="4000" b="1" dirty="0"/>
          </a:p>
          <a:p>
            <a:r>
              <a:rPr lang="en-GB" sz="4000" b="1" dirty="0"/>
              <a:t> </a:t>
            </a:r>
            <a:endParaRPr lang="x-none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80185"/>
          <a:stretch/>
        </p:blipFill>
        <p:spPr>
          <a:xfrm>
            <a:off x="225233" y="5047528"/>
            <a:ext cx="4734444" cy="1305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80185"/>
          <a:stretch/>
        </p:blipFill>
        <p:spPr>
          <a:xfrm>
            <a:off x="225233" y="3741739"/>
            <a:ext cx="4734444" cy="1305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60" t="80185" r="4525"/>
          <a:stretch/>
        </p:blipFill>
        <p:spPr>
          <a:xfrm>
            <a:off x="1625354" y="3741739"/>
            <a:ext cx="990657" cy="1305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3941" y="3791167"/>
            <a:ext cx="126210" cy="1060830"/>
          </a:xfrm>
          <a:prstGeom prst="rect">
            <a:avLst/>
          </a:prstGeom>
          <a:solidFill>
            <a:srgbClr val="00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585437" y="3791167"/>
            <a:ext cx="365104" cy="1060830"/>
          </a:xfrm>
          <a:prstGeom prst="rect">
            <a:avLst/>
          </a:prstGeom>
          <a:solidFill>
            <a:srgbClr val="00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7" t="80185" r="28386"/>
          <a:stretch/>
        </p:blipFill>
        <p:spPr>
          <a:xfrm>
            <a:off x="3758429" y="3741739"/>
            <a:ext cx="694618" cy="1305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97904"/>
          <a:stretch/>
        </p:blipFill>
        <p:spPr>
          <a:xfrm>
            <a:off x="225233" y="3640830"/>
            <a:ext cx="4734444" cy="138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19" name="Rectangle 18"/>
          <p:cNvSpPr/>
          <p:nvPr/>
        </p:nvSpPr>
        <p:spPr>
          <a:xfrm>
            <a:off x="225233" y="378941"/>
            <a:ext cx="4734444" cy="3261889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646300" y="277093"/>
            <a:ext cx="435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CA" sz="7200" b="1" dirty="0">
                <a:solidFill>
                  <a:srgbClr val="D71A20"/>
                </a:solidFill>
                <a:latin typeface="Gill Sans MT" panose="020B0502020104020203" pitchFamily="34" charset="0"/>
              </a:rPr>
              <a:t>SHARED</a:t>
            </a:r>
          </a:p>
          <a:p>
            <a:r>
              <a:rPr lang="en-CA" sz="800" b="1" dirty="0">
                <a:solidFill>
                  <a:srgbClr val="D71A20"/>
                </a:solidFill>
                <a:latin typeface="Gill Sans MT" panose="020B0502020104020203" pitchFamily="34" charset="0"/>
              </a:rPr>
              <a:t>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59676" y="378941"/>
            <a:ext cx="7038359" cy="955714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5200073" y="544945"/>
            <a:ext cx="679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solidFill>
                  <a:srgbClr val="FF0000"/>
                </a:solidFill>
              </a:rPr>
              <a:t>An international collaboration of viral sequences, treatment histories, and health outcomes related to the hepatitis C virus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298" y="1191276"/>
            <a:ext cx="4109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solidFill>
                  <a:schemeClr val="bg1"/>
                </a:solidFill>
                <a:latin typeface="Gill Sans MT" panose="020B0502020104020203" pitchFamily="34" charset="0"/>
              </a:rPr>
              <a:t>Surveillance of Hepatitis-C Antiviral Resistance, Epidemiology and </a:t>
            </a:r>
            <a:r>
              <a:rPr lang="en-CA" sz="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methoDologies</a:t>
            </a:r>
            <a:endParaRPr lang="en-CA" sz="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CA" sz="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30421A-75E8-42B0-8BAE-690434CDC5F4}"/>
              </a:ext>
            </a:extLst>
          </p:cNvPr>
          <p:cNvSpPr/>
          <p:nvPr/>
        </p:nvSpPr>
        <p:spPr>
          <a:xfrm>
            <a:off x="225232" y="6353317"/>
            <a:ext cx="4811343" cy="333233"/>
          </a:xfrm>
          <a:prstGeom prst="rect">
            <a:avLst/>
          </a:prstGeom>
          <a:solidFill>
            <a:srgbClr val="79A4AA"/>
          </a:solidFill>
          <a:ln>
            <a:solidFill>
              <a:srgbClr val="79A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31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77775" y="94357"/>
            <a:ext cx="9066225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GT-2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“unusual” ST have specific NS5A RAS patterns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352425" y="1171575"/>
            <a:ext cx="1084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612522409"/>
              </p:ext>
            </p:extLst>
          </p:nvPr>
        </p:nvGraphicFramePr>
        <p:xfrm>
          <a:off x="132959" y="1689378"/>
          <a:ext cx="7283841" cy="454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254086"/>
              </p:ext>
            </p:extLst>
          </p:nvPr>
        </p:nvGraphicFramePr>
        <p:xfrm>
          <a:off x="7235678" y="833185"/>
          <a:ext cx="4309561" cy="343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GT-2a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GT-2 </a:t>
            </a:r>
            <a:r>
              <a:rPr lang="en-GB" sz="2400" b="1" dirty="0" smtClean="0"/>
              <a:t>(</a:t>
            </a:r>
            <a:r>
              <a:rPr lang="en-GB" sz="2400" b="1" dirty="0"/>
              <a:t>n</a:t>
            </a:r>
            <a:r>
              <a:rPr lang="en-GB" sz="2400" b="1" dirty="0" smtClean="0"/>
              <a:t>=12)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20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77775" y="94357"/>
            <a:ext cx="9066225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GT-2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“unusual” ST have specific NS5A RAS patterns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352425" y="1171575"/>
            <a:ext cx="1084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5096563"/>
              </p:ext>
            </p:extLst>
          </p:nvPr>
        </p:nvGraphicFramePr>
        <p:xfrm>
          <a:off x="132959" y="1689378"/>
          <a:ext cx="7283841" cy="454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254086"/>
              </p:ext>
            </p:extLst>
          </p:nvPr>
        </p:nvGraphicFramePr>
        <p:xfrm>
          <a:off x="7235678" y="833185"/>
          <a:ext cx="4309561" cy="343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GT-2a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GT-2 </a:t>
            </a:r>
            <a:r>
              <a:rPr lang="en-GB" sz="2400" b="1" dirty="0" smtClean="0"/>
              <a:t>(</a:t>
            </a:r>
            <a:r>
              <a:rPr lang="en-GB" sz="2400" b="1" dirty="0"/>
              <a:t>n</a:t>
            </a:r>
            <a:r>
              <a:rPr lang="en-GB" sz="2400" b="1" dirty="0" smtClean="0"/>
              <a:t>=12)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20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77775" y="94357"/>
            <a:ext cx="9066225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GT-2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“unusual” ST have specific NS5A RAS patterns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352425" y="1171575"/>
            <a:ext cx="1084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898251765"/>
              </p:ext>
            </p:extLst>
          </p:nvPr>
        </p:nvGraphicFramePr>
        <p:xfrm>
          <a:off x="132959" y="1689378"/>
          <a:ext cx="7283841" cy="454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457745" y="5321313"/>
            <a:ext cx="460662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</a:rPr>
              <a:t>- NS3 </a:t>
            </a:r>
            <a:r>
              <a:rPr lang="fr-FR" sz="2000" dirty="0" err="1">
                <a:solidFill>
                  <a:srgbClr val="FFFFFF"/>
                </a:solidFill>
              </a:rPr>
              <a:t>seq</a:t>
            </a:r>
            <a:r>
              <a:rPr lang="fr-FR" sz="2000" dirty="0">
                <a:solidFill>
                  <a:srgbClr val="FFFFFF"/>
                </a:solidFill>
              </a:rPr>
              <a:t> (n=4) in patients </a:t>
            </a:r>
            <a:r>
              <a:rPr lang="fr-FR" sz="2000" dirty="0" err="1">
                <a:solidFill>
                  <a:srgbClr val="FFFFFF"/>
                </a:solidFill>
              </a:rPr>
              <a:t>failing</a:t>
            </a:r>
            <a:r>
              <a:rPr lang="fr-FR" sz="2000" dirty="0">
                <a:solidFill>
                  <a:srgbClr val="FFFFFF"/>
                </a:solidFill>
              </a:rPr>
              <a:t> NS3 </a:t>
            </a:r>
            <a:r>
              <a:rPr lang="fr-FR" sz="2000" dirty="0" err="1">
                <a:solidFill>
                  <a:srgbClr val="FFFFFF"/>
                </a:solidFill>
              </a:rPr>
              <a:t>inh</a:t>
            </a:r>
            <a:r>
              <a:rPr lang="fr-FR" sz="2000" dirty="0">
                <a:solidFill>
                  <a:srgbClr val="FFFFFF"/>
                </a:solidFill>
              </a:rPr>
              <a:t>:</a:t>
            </a:r>
          </a:p>
          <a:p>
            <a:r>
              <a:rPr lang="fr-FR" sz="2000" dirty="0">
                <a:solidFill>
                  <a:srgbClr val="FFFFFF"/>
                </a:solidFill>
              </a:rPr>
              <a:t>	. GT-2c: NS3 </a:t>
            </a:r>
            <a:r>
              <a:rPr lang="fr-FR" sz="2000" b="1" u="sng" dirty="0">
                <a:solidFill>
                  <a:srgbClr val="FFFFFF"/>
                </a:solidFill>
              </a:rPr>
              <a:t>D168V </a:t>
            </a:r>
            <a:r>
              <a:rPr lang="fr-FR" sz="2000" dirty="0">
                <a:solidFill>
                  <a:srgbClr val="FFFFFF"/>
                </a:solidFill>
              </a:rPr>
              <a:t>(50%)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624877"/>
              </p:ext>
            </p:extLst>
          </p:nvPr>
        </p:nvGraphicFramePr>
        <p:xfrm>
          <a:off x="7235678" y="833185"/>
          <a:ext cx="4309561" cy="343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GT-2a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GT-2 </a:t>
            </a:r>
            <a:r>
              <a:rPr lang="en-GB" sz="2400" b="1" dirty="0" smtClean="0"/>
              <a:t>(</a:t>
            </a:r>
            <a:r>
              <a:rPr lang="en-GB" sz="2400" b="1" dirty="0"/>
              <a:t>n</a:t>
            </a:r>
            <a:r>
              <a:rPr lang="en-GB" sz="2400" b="1" dirty="0" smtClean="0"/>
              <a:t>=12)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73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352425" y="1171575"/>
            <a:ext cx="1084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087338664"/>
              </p:ext>
            </p:extLst>
          </p:nvPr>
        </p:nvGraphicFramePr>
        <p:xfrm>
          <a:off x="128338" y="2242562"/>
          <a:ext cx="7283841" cy="407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67944" y="163839"/>
            <a:ext cx="8823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GT-3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“unusual“ ST have specific multiple NS5A RAS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GT-3a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GT-3 </a:t>
            </a:r>
            <a:r>
              <a:rPr lang="en-GB" sz="2400" b="1" dirty="0" smtClean="0"/>
              <a:t>(</a:t>
            </a:r>
            <a:r>
              <a:rPr lang="en-GB" sz="2400" b="1" dirty="0"/>
              <a:t>n</a:t>
            </a:r>
            <a:r>
              <a:rPr lang="en-GB" sz="2400" b="1" dirty="0" smtClean="0"/>
              <a:t>=16) </a:t>
            </a:r>
            <a:endParaRPr lang="en-GB" sz="2400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09326"/>
              </p:ext>
            </p:extLst>
          </p:nvPr>
        </p:nvGraphicFramePr>
        <p:xfrm>
          <a:off x="7167716" y="909559"/>
          <a:ext cx="5024283" cy="351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912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352425" y="1171575"/>
            <a:ext cx="1084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058073016"/>
              </p:ext>
            </p:extLst>
          </p:nvPr>
        </p:nvGraphicFramePr>
        <p:xfrm>
          <a:off x="128338" y="2242562"/>
          <a:ext cx="7283841" cy="407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67944" y="163839"/>
            <a:ext cx="8823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GT-3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“unusual“ ST have specific multiple NS5A RAS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GT-3a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GT-3 </a:t>
            </a:r>
            <a:r>
              <a:rPr lang="en-GB" sz="2400" b="1" dirty="0" smtClean="0"/>
              <a:t>(</a:t>
            </a:r>
            <a:r>
              <a:rPr lang="en-GB" sz="2400" b="1" dirty="0"/>
              <a:t>n</a:t>
            </a:r>
            <a:r>
              <a:rPr lang="en-GB" sz="2400" b="1" dirty="0" smtClean="0"/>
              <a:t>=16) </a:t>
            </a:r>
            <a:endParaRPr lang="en-GB" sz="24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09326"/>
              </p:ext>
            </p:extLst>
          </p:nvPr>
        </p:nvGraphicFramePr>
        <p:xfrm>
          <a:off x="7167716" y="909559"/>
          <a:ext cx="5024283" cy="351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22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352425" y="1171575"/>
            <a:ext cx="1084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750927777"/>
              </p:ext>
            </p:extLst>
          </p:nvPr>
        </p:nvGraphicFramePr>
        <p:xfrm>
          <a:off x="128338" y="2242562"/>
          <a:ext cx="7283841" cy="407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67944" y="163839"/>
            <a:ext cx="8823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GT-3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“unusual“ ST have specific multiple NS5A RAS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386854"/>
              </p:ext>
            </p:extLst>
          </p:nvPr>
        </p:nvGraphicFramePr>
        <p:xfrm>
          <a:off x="7167716" y="909559"/>
          <a:ext cx="5024283" cy="351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GT-3a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GT-3 </a:t>
            </a:r>
            <a:r>
              <a:rPr lang="en-GB" sz="2400" b="1" dirty="0" smtClean="0"/>
              <a:t>(</a:t>
            </a:r>
            <a:r>
              <a:rPr lang="en-GB" sz="2400" b="1" dirty="0"/>
              <a:t>n</a:t>
            </a:r>
            <a:r>
              <a:rPr lang="en-GB" sz="2400" b="1" dirty="0" smtClean="0"/>
              <a:t>=16)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22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485617" y="141236"/>
            <a:ext cx="7979958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GT-4r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NS5A RAS combinations are dominant</a:t>
            </a: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530501385"/>
              </p:ext>
            </p:extLst>
          </p:nvPr>
        </p:nvGraphicFramePr>
        <p:xfrm>
          <a:off x="115875" y="1782585"/>
          <a:ext cx="6707712" cy="501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GT-4a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368499"/>
              </p:ext>
            </p:extLst>
          </p:nvPr>
        </p:nvGraphicFramePr>
        <p:xfrm>
          <a:off x="6928869" y="859502"/>
          <a:ext cx="5083987" cy="332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GT-4 </a:t>
            </a:r>
            <a:r>
              <a:rPr lang="en-GB" sz="2400" b="1" dirty="0" smtClean="0"/>
              <a:t>(</a:t>
            </a:r>
            <a:r>
              <a:rPr lang="en-GB" sz="2400" b="1" dirty="0"/>
              <a:t>n</a:t>
            </a:r>
            <a:r>
              <a:rPr lang="en-GB" sz="2400" b="1" dirty="0" smtClean="0"/>
              <a:t>=30)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485617" y="141236"/>
            <a:ext cx="7979958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GT-4r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NS5A RAS combinations are dominant</a:t>
            </a: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27735835"/>
              </p:ext>
            </p:extLst>
          </p:nvPr>
        </p:nvGraphicFramePr>
        <p:xfrm>
          <a:off x="115875" y="1782585"/>
          <a:ext cx="6707712" cy="501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823587" y="4296289"/>
            <a:ext cx="5270830" cy="20621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FF"/>
                </a:solidFill>
                <a:effectLst/>
              </a:rPr>
              <a:t>NS3 </a:t>
            </a:r>
            <a:r>
              <a:rPr lang="fr-FR" dirty="0" err="1">
                <a:solidFill>
                  <a:srgbClr val="FFFFFF"/>
                </a:solidFill>
                <a:effectLst/>
              </a:rPr>
              <a:t>seq</a:t>
            </a:r>
            <a:r>
              <a:rPr lang="fr-FR" dirty="0">
                <a:solidFill>
                  <a:srgbClr val="FFFFFF"/>
                </a:solidFill>
                <a:effectLst/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(n=8)</a:t>
            </a:r>
            <a:r>
              <a:rPr lang="fr-FR" dirty="0">
                <a:solidFill>
                  <a:srgbClr val="FFFFFF"/>
                </a:solidFill>
                <a:effectLst/>
              </a:rPr>
              <a:t> in patients </a:t>
            </a:r>
            <a:r>
              <a:rPr lang="fr-FR" dirty="0" err="1">
                <a:solidFill>
                  <a:srgbClr val="FFFFFF"/>
                </a:solidFill>
                <a:effectLst/>
              </a:rPr>
              <a:t>failing</a:t>
            </a:r>
            <a:r>
              <a:rPr lang="fr-FR" dirty="0">
                <a:solidFill>
                  <a:srgbClr val="FFFFFF"/>
                </a:solidFill>
                <a:effectLst/>
              </a:rPr>
              <a:t> NS3 </a:t>
            </a:r>
            <a:r>
              <a:rPr lang="fr-FR" dirty="0" err="1">
                <a:solidFill>
                  <a:srgbClr val="FFFFFF"/>
                </a:solidFill>
                <a:effectLst/>
              </a:rPr>
              <a:t>inh</a:t>
            </a:r>
            <a:r>
              <a:rPr lang="fr-FR" dirty="0">
                <a:solidFill>
                  <a:srgbClr val="FFFFFF"/>
                </a:solidFill>
                <a:effectLst/>
              </a:rPr>
              <a:t>:</a:t>
            </a:r>
          </a:p>
          <a:p>
            <a:r>
              <a:rPr lang="fr-FR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-GT</a:t>
            </a:r>
            <a:r>
              <a:rPr lang="fr-FR" u="sng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-4g</a:t>
            </a:r>
            <a:r>
              <a:rPr lang="fr-FR" u="sng" dirty="0">
                <a:solidFill>
                  <a:srgbClr val="FFFFFF"/>
                </a:solidFill>
                <a:effectLst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effectLst/>
              </a:rPr>
              <a:t>failed</a:t>
            </a:r>
            <a:r>
              <a:rPr lang="fr-FR" dirty="0" smtClean="0">
                <a:solidFill>
                  <a:srgbClr val="FFFFFF"/>
                </a:solidFill>
                <a:effectLst/>
              </a:rPr>
              <a:t> GZR/EBR (</a:t>
            </a:r>
            <a:r>
              <a:rPr lang="fr-FR" dirty="0">
                <a:solidFill>
                  <a:srgbClr val="FFFFFF"/>
                </a:solidFill>
                <a:effectLst/>
              </a:rPr>
              <a:t>n=2; 100%) </a:t>
            </a:r>
            <a:r>
              <a:rPr lang="fr-FR" dirty="0" err="1" smtClean="0">
                <a:solidFill>
                  <a:srgbClr val="FFFFFF"/>
                </a:solidFill>
                <a:effectLst/>
              </a:rPr>
              <a:t>with</a:t>
            </a:r>
            <a:r>
              <a:rPr lang="fr-FR" dirty="0" smtClean="0">
                <a:solidFill>
                  <a:srgbClr val="FFFFFF"/>
                </a:solidFill>
                <a:effectLst/>
              </a:rPr>
              <a:t> NS3 </a:t>
            </a:r>
            <a:r>
              <a:rPr lang="en-US" b="1" u="sng" dirty="0">
                <a:solidFill>
                  <a:srgbClr val="FFFFFF"/>
                </a:solidFill>
                <a:effectLst/>
              </a:rPr>
              <a:t>R155Q + 156T + D168N </a:t>
            </a:r>
            <a:r>
              <a:rPr lang="en-US" b="1" dirty="0">
                <a:solidFill>
                  <a:srgbClr val="FFFFFF"/>
                </a:solidFill>
                <a:effectLst/>
              </a:rPr>
              <a:t>or </a:t>
            </a:r>
            <a:r>
              <a:rPr lang="en-US" b="1" u="sng" dirty="0">
                <a:solidFill>
                  <a:srgbClr val="FFFFFF"/>
                </a:solidFill>
                <a:effectLst/>
              </a:rPr>
              <a:t>D168E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FFFFFF"/>
              </a:solidFill>
            </a:endParaRPr>
          </a:p>
          <a:p>
            <a:r>
              <a:rPr lang="fr-FR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-GT</a:t>
            </a:r>
            <a:r>
              <a:rPr lang="fr-FR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-4r</a:t>
            </a:r>
            <a:r>
              <a:rPr lang="fr-FR" u="sng" dirty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failed</a:t>
            </a:r>
            <a:r>
              <a:rPr lang="fr-FR" dirty="0" smtClean="0">
                <a:solidFill>
                  <a:srgbClr val="FFFFFF"/>
                </a:solidFill>
              </a:rPr>
              <a:t> GZR</a:t>
            </a:r>
            <a:r>
              <a:rPr lang="fr-FR" dirty="0">
                <a:solidFill>
                  <a:srgbClr val="FFFFFF"/>
                </a:solidFill>
              </a:rPr>
              <a:t>/EBR (n=1; 25%) </a:t>
            </a:r>
            <a:r>
              <a:rPr lang="fr-FR" dirty="0" err="1">
                <a:solidFill>
                  <a:srgbClr val="FFFFFF"/>
                </a:solidFill>
              </a:rPr>
              <a:t>with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b="1" u="sng" dirty="0" smtClean="0">
                <a:solidFill>
                  <a:srgbClr val="FFFFFF"/>
                </a:solidFill>
              </a:rPr>
              <a:t>Q80R </a:t>
            </a:r>
            <a:r>
              <a:rPr lang="fr-FR" b="1" u="sng" dirty="0">
                <a:solidFill>
                  <a:srgbClr val="FFFFFF"/>
                </a:solidFill>
              </a:rPr>
              <a:t>+ </a:t>
            </a:r>
            <a:r>
              <a:rPr lang="en-US" b="1" u="sng" dirty="0">
                <a:solidFill>
                  <a:srgbClr val="FFFFFF"/>
                </a:solidFill>
              </a:rPr>
              <a:t> D168E</a:t>
            </a:r>
          </a:p>
          <a:p>
            <a:pPr marL="285750" indent="-285750">
              <a:buFontTx/>
              <a:buChar char="-"/>
            </a:pPr>
            <a:endParaRPr lang="en-US" b="1" u="sng" dirty="0">
              <a:solidFill>
                <a:srgbClr val="FFFFFF"/>
              </a:solidFill>
            </a:endParaRPr>
          </a:p>
          <a:p>
            <a:r>
              <a:rPr lang="fr-FR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fr-FR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Other</a:t>
            </a:r>
            <a:r>
              <a:rPr lang="fr-FR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u="sng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subtypes</a:t>
            </a:r>
            <a:r>
              <a:rPr lang="fr-FR" dirty="0">
                <a:solidFill>
                  <a:srgbClr val="FFFFFF"/>
                </a:solidFill>
              </a:rPr>
              <a:t>: </a:t>
            </a:r>
            <a:r>
              <a:rPr lang="fr-FR" b="1" dirty="0">
                <a:solidFill>
                  <a:srgbClr val="FFFFFF"/>
                </a:solidFill>
              </a:rPr>
              <a:t>no NS3 RAS </a:t>
            </a:r>
            <a:endParaRPr lang="fr-FR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GT-4a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046176"/>
              </p:ext>
            </p:extLst>
          </p:nvPr>
        </p:nvGraphicFramePr>
        <p:xfrm>
          <a:off x="6928869" y="859502"/>
          <a:ext cx="5083987" cy="332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GT-4 </a:t>
            </a:r>
            <a:r>
              <a:rPr lang="en-GB" sz="2400" b="1" dirty="0" smtClean="0"/>
              <a:t>(</a:t>
            </a:r>
            <a:r>
              <a:rPr lang="en-GB" sz="2400" b="1" dirty="0"/>
              <a:t>n</a:t>
            </a:r>
            <a:r>
              <a:rPr lang="en-GB" sz="2400" b="1" dirty="0" smtClean="0"/>
              <a:t>=30)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3305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265471" y="141236"/>
            <a:ext cx="8888361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GT-6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NS5A RAS combinations are frequent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-155575" y="2752550"/>
            <a:ext cx="10061575" cy="455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16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014797458"/>
              </p:ext>
            </p:extLst>
          </p:nvPr>
        </p:nvGraphicFramePr>
        <p:xfrm>
          <a:off x="95004" y="1805887"/>
          <a:ext cx="7664997" cy="505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804421"/>
              </p:ext>
            </p:extLst>
          </p:nvPr>
        </p:nvGraphicFramePr>
        <p:xfrm>
          <a:off x="7182102" y="683780"/>
          <a:ext cx="4870079" cy="3394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GT-6a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GT-6 </a:t>
            </a:r>
            <a:r>
              <a:rPr lang="en-GB" sz="2400" b="1" dirty="0" smtClean="0"/>
              <a:t>(</a:t>
            </a:r>
            <a:r>
              <a:rPr lang="en-GB" sz="2400" b="1" dirty="0"/>
              <a:t>n</a:t>
            </a:r>
            <a:r>
              <a:rPr lang="en-GB" sz="2400" b="1" dirty="0" smtClean="0"/>
              <a:t>=8)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77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265471" y="141236"/>
            <a:ext cx="8888361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GT-6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NS5A RAS combinations are frequent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-155575" y="2752550"/>
            <a:ext cx="10061575" cy="455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16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510547916"/>
              </p:ext>
            </p:extLst>
          </p:nvPr>
        </p:nvGraphicFramePr>
        <p:xfrm>
          <a:off x="95004" y="1805887"/>
          <a:ext cx="7664997" cy="505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/>
          <p:cNvSpPr/>
          <p:nvPr/>
        </p:nvSpPr>
        <p:spPr>
          <a:xfrm>
            <a:off x="7426093" y="4408734"/>
            <a:ext cx="4351123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en-GB" sz="2000" b="1" dirty="0">
                <a:solidFill>
                  <a:schemeClr val="bg1"/>
                </a:solidFill>
              </a:rPr>
              <a:t>NS5A: </a:t>
            </a:r>
          </a:p>
          <a:p>
            <a:pPr marL="0" lvl="1"/>
            <a:r>
              <a:rPr lang="en-GB" sz="2000" dirty="0" smtClean="0">
                <a:solidFill>
                  <a:schemeClr val="bg1"/>
                </a:solidFill>
              </a:rPr>
              <a:t>-</a:t>
            </a:r>
            <a:r>
              <a:rPr lang="en-GB" sz="2000" dirty="0">
                <a:solidFill>
                  <a:schemeClr val="bg1"/>
                </a:solidFill>
              </a:rPr>
              <a:t>L28A + R30A/S: high-level </a:t>
            </a:r>
            <a:r>
              <a:rPr lang="en-GB" sz="2000" i="1" dirty="0">
                <a:solidFill>
                  <a:schemeClr val="bg1"/>
                </a:solidFill>
              </a:rPr>
              <a:t>in vitro </a:t>
            </a:r>
            <a:r>
              <a:rPr lang="en-GB" sz="2000" dirty="0">
                <a:solidFill>
                  <a:schemeClr val="bg1"/>
                </a:solidFill>
              </a:rPr>
              <a:t>resistance</a:t>
            </a:r>
            <a:r>
              <a:rPr lang="en-GB" sz="2000" dirty="0" smtClean="0">
                <a:solidFill>
                  <a:schemeClr val="bg1"/>
                </a:solidFill>
              </a:rPr>
              <a:t>*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37744" y="5588259"/>
            <a:ext cx="4351123" cy="9848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GB" sz="2000" b="1" dirty="0">
                <a:solidFill>
                  <a:schemeClr val="bg1"/>
                </a:solidFill>
              </a:rPr>
              <a:t>NS3: </a:t>
            </a:r>
            <a:r>
              <a:rPr lang="en-GB" sz="2000" b="1" dirty="0">
                <a:solidFill>
                  <a:srgbClr val="FFFFFF"/>
                </a:solidFill>
              </a:rPr>
              <a:t>GT-6q </a:t>
            </a:r>
          </a:p>
          <a:p>
            <a:pPr marL="0" lvl="1"/>
            <a:r>
              <a:rPr lang="en-GB" sz="2000" b="1" dirty="0">
                <a:solidFill>
                  <a:srgbClr val="FFFFFF"/>
                </a:solidFill>
              </a:rPr>
              <a:t>-</a:t>
            </a:r>
            <a:r>
              <a:rPr lang="en-GB" dirty="0">
                <a:solidFill>
                  <a:srgbClr val="FFFFFF"/>
                </a:solidFill>
              </a:rPr>
              <a:t>G/P failure (n=1, 100%) : </a:t>
            </a:r>
            <a:r>
              <a:rPr lang="en-US" dirty="0">
                <a:solidFill>
                  <a:srgbClr val="FFFFFF"/>
                </a:solidFill>
              </a:rPr>
              <a:t>A156F + D168V</a:t>
            </a:r>
          </a:p>
          <a:p>
            <a:pPr marL="0" lvl="1"/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GB" dirty="0">
                <a:solidFill>
                  <a:srgbClr val="FFFFFF"/>
                </a:solidFill>
              </a:rPr>
              <a:t>GZR/EBR failure (n=1, 50%): Y56H + D168V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437744" y="6571350"/>
            <a:ext cx="2737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</a:t>
            </a:r>
            <a:r>
              <a:rPr lang="fr-FR" sz="1200" dirty="0" err="1"/>
              <a:t>McPhee</a:t>
            </a:r>
            <a:r>
              <a:rPr lang="fr-FR" sz="1200" dirty="0"/>
              <a:t> et al. AAC 2019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594475"/>
              </p:ext>
            </p:extLst>
          </p:nvPr>
        </p:nvGraphicFramePr>
        <p:xfrm>
          <a:off x="7182102" y="683780"/>
          <a:ext cx="4870079" cy="3394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GT-6a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GT-6 </a:t>
            </a:r>
            <a:r>
              <a:rPr lang="en-GB" sz="2400" b="1" dirty="0" smtClean="0"/>
              <a:t>(</a:t>
            </a:r>
            <a:r>
              <a:rPr lang="en-GB" sz="2400" b="1" dirty="0"/>
              <a:t>n</a:t>
            </a:r>
            <a:r>
              <a:rPr lang="en-GB" sz="2400" b="1" dirty="0" smtClean="0"/>
              <a:t>=8)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35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152400" y="130719"/>
            <a:ext cx="7983459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E12AC4D6-2FAF-4AF0-A488-0197FD263F6A}"/>
              </a:ext>
            </a:extLst>
          </p:cNvPr>
          <p:cNvSpPr txBox="1"/>
          <p:nvPr/>
        </p:nvSpPr>
        <p:spPr>
          <a:xfrm>
            <a:off x="352425" y="1171575"/>
            <a:ext cx="1084505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HCV is a highly diverse virus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8 genotypes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&gt;100 subtypes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“Unusual” subtypes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GT1 non 1a/b,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GT2 non 2a/b,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GT3 non 3a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GT4 non 4a/d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GT5, GT6, GT-7 and GT-8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“Unusual” subtypes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Mostly originating from Africa and Asia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Multiple polymorphisms in NS5A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Lower SVR </a:t>
            </a:r>
            <a:r>
              <a:rPr lang="en-GB" sz="2000" dirty="0" smtClean="0"/>
              <a:t>rates to NS5Ai-containing regimen</a:t>
            </a:r>
          </a:p>
          <a:p>
            <a:pPr lvl="1"/>
            <a:r>
              <a:rPr lang="en-GB" sz="2000" dirty="0"/>
              <a:t> </a:t>
            </a:r>
            <a:r>
              <a:rPr lang="en-GB" sz="2000" dirty="0" smtClean="0"/>
              <a:t>     </a:t>
            </a:r>
            <a:r>
              <a:rPr lang="en-GB" sz="2000" dirty="0"/>
              <a:t>than “usual” subtypes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FB18761-67FA-4516-B058-62AEDD761350}"/>
              </a:ext>
            </a:extLst>
          </p:cNvPr>
          <p:cNvSpPr txBox="1"/>
          <p:nvPr/>
        </p:nvSpPr>
        <p:spPr>
          <a:xfrm>
            <a:off x="33560" y="6577845"/>
            <a:ext cx="11866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SM Borgia et al JID 2018; K Childs et al. J of </a:t>
            </a:r>
            <a:r>
              <a:rPr lang="en-GB" sz="1200" dirty="0" err="1"/>
              <a:t>Hepatol</a:t>
            </a:r>
            <a:r>
              <a:rPr lang="en-GB" sz="1200" dirty="0"/>
              <a:t> 2019; Wei et al. Lancet </a:t>
            </a:r>
            <a:r>
              <a:rPr lang="en-GB" sz="1200" dirty="0" err="1"/>
              <a:t>gastroenterol</a:t>
            </a:r>
            <a:r>
              <a:rPr lang="en-GB" sz="1200" dirty="0"/>
              <a:t> </a:t>
            </a:r>
            <a:r>
              <a:rPr lang="en-GB" sz="1200" dirty="0" err="1"/>
              <a:t>hepatol</a:t>
            </a:r>
            <a:r>
              <a:rPr lang="en-GB" sz="1200" dirty="0"/>
              <a:t> 2019; Gupta N et al. Lancet </a:t>
            </a:r>
            <a:r>
              <a:rPr lang="en-GB" sz="1200" dirty="0" err="1"/>
              <a:t>gastroenterol</a:t>
            </a:r>
            <a:r>
              <a:rPr lang="en-GB" sz="1200" dirty="0"/>
              <a:t> </a:t>
            </a:r>
            <a:r>
              <a:rPr lang="en-GB" sz="1200" dirty="0" err="1"/>
              <a:t>hepatol</a:t>
            </a:r>
            <a:r>
              <a:rPr lang="en-GB" sz="1200" dirty="0"/>
              <a:t> 2019 </a:t>
            </a:r>
            <a:endParaRPr lang="x-none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D1B29C-0A26-8C43-B09F-ACB228314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003" y="1317382"/>
            <a:ext cx="554280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585216" y="141236"/>
            <a:ext cx="5481287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D6745BC-0CC0-4E7A-8802-8B70CBEE26A7}"/>
              </a:ext>
            </a:extLst>
          </p:cNvPr>
          <p:cNvSpPr txBox="1"/>
          <p:nvPr/>
        </p:nvSpPr>
        <p:spPr>
          <a:xfrm>
            <a:off x="480244" y="1240401"/>
            <a:ext cx="1124793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Using the international SHARED network, we identified 74 patients infected with “unusual” HCV subtypes who failed to respond to an NS5A-containing DAA treatment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Our results confirm that subtypes </a:t>
            </a:r>
            <a:r>
              <a:rPr lang="en-GB" sz="2000" b="1" dirty="0"/>
              <a:t>GT-1l, GT-3b, GT-3g </a:t>
            </a:r>
            <a:r>
              <a:rPr lang="en-GB" sz="2000" dirty="0"/>
              <a:t>and </a:t>
            </a:r>
            <a:r>
              <a:rPr lang="en-GB" sz="2000" b="1" dirty="0"/>
              <a:t>GT-</a:t>
            </a:r>
            <a:r>
              <a:rPr lang="en-GB" sz="2000" b="1" dirty="0" smtClean="0"/>
              <a:t>4r </a:t>
            </a:r>
            <a:r>
              <a:rPr lang="en-GB" sz="2000" dirty="0" smtClean="0"/>
              <a:t>carry </a:t>
            </a:r>
            <a:r>
              <a:rPr lang="en-GB" sz="2000" dirty="0"/>
              <a:t>high-level resistance, responsible for the low SVR rates described in previous </a:t>
            </a:r>
            <a:r>
              <a:rPr lang="en-GB" sz="2000" dirty="0" smtClean="0"/>
              <a:t>studies.</a:t>
            </a: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We identified other “unusual” HCV subtypes that are highly resistant to HCV DAAs: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GT-3k </a:t>
            </a:r>
            <a:r>
              <a:rPr lang="en-GB" sz="2000" dirty="0"/>
              <a:t>(multiple NS5A RASs: </a:t>
            </a:r>
            <a:r>
              <a:rPr lang="fr-FR" sz="2000" dirty="0"/>
              <a:t>S24G </a:t>
            </a:r>
            <a:r>
              <a:rPr lang="en-GB" sz="2000" dirty="0"/>
              <a:t>±</a:t>
            </a:r>
            <a:r>
              <a:rPr lang="fr-FR" sz="2000" dirty="0"/>
              <a:t> M28L + A30K + L31M + E62L </a:t>
            </a:r>
            <a:r>
              <a:rPr lang="en-GB" sz="2000" dirty="0"/>
              <a:t>± Y93H</a:t>
            </a:r>
            <a:r>
              <a:rPr lang="fr-FR" sz="20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GT-4g </a:t>
            </a:r>
            <a:r>
              <a:rPr lang="fr-FR" sz="2000" dirty="0"/>
              <a:t>(multiple NS3 RAS: </a:t>
            </a:r>
            <a:r>
              <a:rPr lang="en-US" sz="2000" dirty="0"/>
              <a:t>R155Q + A156T + D168N) </a:t>
            </a:r>
            <a:r>
              <a:rPr lang="fr-FR" sz="2000" dirty="0"/>
              <a:t>and</a:t>
            </a:r>
            <a:r>
              <a:rPr lang="fr-FR" sz="2000" b="1" dirty="0"/>
              <a:t> GT-6q </a:t>
            </a:r>
            <a:r>
              <a:rPr lang="fr-FR" sz="2000" dirty="0"/>
              <a:t>(multiple NS3 RAS:</a:t>
            </a:r>
            <a:r>
              <a:rPr lang="en-US" sz="2000" dirty="0"/>
              <a:t> A156F + D168V</a:t>
            </a:r>
            <a:r>
              <a:rPr lang="en-GB" sz="2000" dirty="0"/>
              <a:t>)</a:t>
            </a:r>
          </a:p>
          <a:p>
            <a:pPr lvl="1"/>
            <a:endParaRPr lang="en-GB" sz="2000" dirty="0"/>
          </a:p>
          <a:p>
            <a:pPr lvl="3"/>
            <a:r>
              <a:rPr lang="en-GB" sz="2000" dirty="0" smtClean="0"/>
              <a:t>The study </a:t>
            </a:r>
            <a:r>
              <a:rPr lang="en-GB" sz="2000" dirty="0"/>
              <a:t>impact on HCV DAA susceptibility </a:t>
            </a:r>
            <a:r>
              <a:rPr lang="en-GB" sz="2000" dirty="0" smtClean="0"/>
              <a:t> are </a:t>
            </a:r>
            <a:r>
              <a:rPr lang="en-GB" sz="2000" dirty="0" err="1" smtClean="0"/>
              <a:t>ongoing</a:t>
            </a:r>
            <a:r>
              <a:rPr lang="en-GB" sz="2000" dirty="0" smtClean="0"/>
              <a:t> by </a:t>
            </a:r>
            <a:r>
              <a:rPr lang="en-GB" sz="2000" dirty="0"/>
              <a:t>means of phenotypic assays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In-depth epidemiological studies are required in Africa and Asia </a:t>
            </a:r>
            <a:r>
              <a:rPr lang="en-US" sz="2000" dirty="0"/>
              <a:t>where these subtypes are more common, as well as in countries of immigration from these regions, in order to tailor future therapeutic strategies to their actual prevalence (possibly first-line triple therapy)</a:t>
            </a:r>
            <a:endParaRPr lang="en-GB" dirty="0"/>
          </a:p>
        </p:txBody>
      </p:sp>
      <p:sp>
        <p:nvSpPr>
          <p:cNvPr id="5" name="Flèche droite 4"/>
          <p:cNvSpPr/>
          <p:nvPr/>
        </p:nvSpPr>
        <p:spPr>
          <a:xfrm>
            <a:off x="1100170" y="4325842"/>
            <a:ext cx="658761" cy="2986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5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64" y="445713"/>
            <a:ext cx="721878" cy="480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9542" y="270402"/>
            <a:ext cx="4626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CA" sz="1200" b="1" dirty="0"/>
              <a:t>Federico Garcia/A de Salazar</a:t>
            </a:r>
            <a:r>
              <a:rPr lang="en-CA" sz="1200" dirty="0"/>
              <a:t>. </a:t>
            </a:r>
            <a:r>
              <a:rPr lang="en-CA" sz="1200" dirty="0" err="1"/>
              <a:t>Instituto</a:t>
            </a:r>
            <a:r>
              <a:rPr lang="en-CA" sz="1200" dirty="0"/>
              <a:t> </a:t>
            </a:r>
            <a:r>
              <a:rPr lang="en-CA" sz="1200" dirty="0" err="1"/>
              <a:t>Investigación</a:t>
            </a:r>
            <a:r>
              <a:rPr lang="en-CA" sz="1200" dirty="0"/>
              <a:t> </a:t>
            </a:r>
            <a:r>
              <a:rPr lang="en-CA" sz="1200" dirty="0" err="1"/>
              <a:t>Biosanitaria</a:t>
            </a:r>
            <a:r>
              <a:rPr lang="en-CA" sz="1200" dirty="0"/>
              <a:t> </a:t>
            </a:r>
            <a:r>
              <a:rPr lang="en-CA" sz="1200" dirty="0" err="1"/>
              <a:t>Ibs</a:t>
            </a:r>
            <a:r>
              <a:rPr lang="en-CA" sz="1200" dirty="0"/>
              <a:t>., Granada, Spain</a:t>
            </a:r>
            <a:endParaRPr lang="en-US" sz="1200" dirty="0"/>
          </a:p>
          <a:p>
            <a:pPr>
              <a:tabLst>
                <a:tab pos="1323975" algn="l"/>
              </a:tabLst>
            </a:pPr>
            <a:r>
              <a:rPr lang="en-CA" sz="1200" b="1" dirty="0"/>
              <a:t>Ana </a:t>
            </a:r>
            <a:r>
              <a:rPr lang="en-CA" sz="1200" b="1" dirty="0" err="1"/>
              <a:t>Martínez-Sapiña</a:t>
            </a:r>
            <a:r>
              <a:rPr lang="en-CA" sz="1200" b="1" dirty="0"/>
              <a:t>. </a:t>
            </a:r>
            <a:r>
              <a:rPr lang="en-CA" sz="1200" dirty="0"/>
              <a:t>Hospital Miguel </a:t>
            </a:r>
            <a:r>
              <a:rPr lang="en-CA" sz="1200" dirty="0" err="1"/>
              <a:t>Servet</a:t>
            </a:r>
            <a:r>
              <a:rPr lang="en-CA" sz="1200" dirty="0"/>
              <a:t>.. </a:t>
            </a:r>
            <a:r>
              <a:rPr lang="en-US" sz="1200" dirty="0"/>
              <a:t>Zaragoza; Spain</a:t>
            </a:r>
          </a:p>
          <a:p>
            <a:pPr>
              <a:tabLst>
                <a:tab pos="1323975" algn="l"/>
              </a:tabLst>
            </a:pPr>
            <a:r>
              <a:rPr lang="en-CA" sz="1200" b="1" dirty="0"/>
              <a:t>Carlos </a:t>
            </a:r>
            <a:r>
              <a:rPr lang="en-CA" sz="1200" b="1" dirty="0" err="1"/>
              <a:t>Galera</a:t>
            </a:r>
            <a:r>
              <a:rPr lang="en-CA" sz="1200" b="1" dirty="0"/>
              <a:t>. </a:t>
            </a:r>
            <a:r>
              <a:rPr lang="en-CA" sz="1200" dirty="0"/>
              <a:t>Hospital Reina Sofia. </a:t>
            </a:r>
            <a:r>
              <a:rPr lang="en-US" sz="1200" dirty="0"/>
              <a:t>Murcia, Spain. </a:t>
            </a:r>
            <a:endParaRPr lang="en-CA" sz="1200" dirty="0"/>
          </a:p>
          <a:p>
            <a:pPr>
              <a:tabLst>
                <a:tab pos="1323975" algn="l"/>
              </a:tabLst>
            </a:pPr>
            <a:r>
              <a:rPr lang="en-US" sz="1200" b="1" dirty="0"/>
              <a:t>P </a:t>
            </a:r>
            <a:r>
              <a:rPr lang="en-US" sz="1200" b="1" dirty="0" err="1"/>
              <a:t>Rincón</a:t>
            </a:r>
            <a:r>
              <a:rPr lang="en-US" sz="1200" b="1" dirty="0"/>
              <a:t>. </a:t>
            </a:r>
            <a:r>
              <a:rPr lang="en-US" sz="1200" dirty="0"/>
              <a:t>Hospital </a:t>
            </a:r>
            <a:r>
              <a:rPr lang="en-US" sz="1200" dirty="0" err="1"/>
              <a:t>Universitario</a:t>
            </a:r>
            <a:r>
              <a:rPr lang="en-US" sz="1200" dirty="0"/>
              <a:t> de </a:t>
            </a:r>
            <a:r>
              <a:rPr lang="en-US" sz="1200" dirty="0" err="1"/>
              <a:t>Valme</a:t>
            </a:r>
            <a:r>
              <a:rPr lang="en-US" sz="1200" dirty="0"/>
              <a:t>, Seville; Spain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9542" y="1276710"/>
            <a:ext cx="436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US" sz="1200" b="1" dirty="0"/>
              <a:t>Francesca </a:t>
            </a:r>
            <a:r>
              <a:rPr lang="en-US" sz="1200" b="1" dirty="0" err="1"/>
              <a:t>Ceccherini</a:t>
            </a:r>
            <a:r>
              <a:rPr lang="en-US" sz="1200" b="1" dirty="0"/>
              <a:t>-Silberstein/CF </a:t>
            </a:r>
            <a:r>
              <a:rPr lang="en-US" sz="1200" b="1" dirty="0" err="1"/>
              <a:t>Perno</a:t>
            </a:r>
            <a:r>
              <a:rPr lang="en-US" sz="1200" b="1" dirty="0"/>
              <a:t>/VC Di </a:t>
            </a:r>
            <a:r>
              <a:rPr lang="en-US" sz="1200" b="1" dirty="0" err="1"/>
              <a:t>Maio</a:t>
            </a:r>
            <a:r>
              <a:rPr lang="en-US" sz="1200" dirty="0"/>
              <a:t>. </a:t>
            </a:r>
            <a:r>
              <a:rPr lang="en-CA" sz="1200" dirty="0"/>
              <a:t>University of Rome Tor </a:t>
            </a:r>
            <a:r>
              <a:rPr lang="en-CA" sz="1200" dirty="0" err="1"/>
              <a:t>Vergata</a:t>
            </a:r>
            <a:r>
              <a:rPr lang="en-CA" sz="1200" dirty="0"/>
              <a:t>, Rome, Italy</a:t>
            </a:r>
          </a:p>
          <a:p>
            <a:pPr>
              <a:tabLst>
                <a:tab pos="1323975" algn="l"/>
              </a:tabLst>
            </a:pPr>
            <a:r>
              <a:rPr lang="en-CA" sz="1200" b="1" dirty="0"/>
              <a:t>VIRONET 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64" y="1207927"/>
            <a:ext cx="721878" cy="476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17" y="2688460"/>
            <a:ext cx="721878" cy="4822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9824" y="1864538"/>
            <a:ext cx="4364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it-IT" sz="1200" b="1" dirty="0"/>
              <a:t>Christoph Sarrazin/Julia Dietz</a:t>
            </a:r>
            <a:r>
              <a:rPr lang="it-IT" sz="1200" dirty="0"/>
              <a:t>.  </a:t>
            </a:r>
            <a:r>
              <a:rPr lang="en-CA" sz="1200" dirty="0"/>
              <a:t>University Hospital Frankfurt, Frankfurt, Germany </a:t>
            </a:r>
          </a:p>
          <a:p>
            <a:pPr>
              <a:tabLst>
                <a:tab pos="1323975" algn="l"/>
              </a:tabLst>
            </a:pPr>
            <a:r>
              <a:rPr lang="en-CA" sz="1200" b="1" dirty="0"/>
              <a:t>Rolf Kaiser/Elena Knops. </a:t>
            </a:r>
            <a:r>
              <a:rPr lang="en-CA" sz="1200" dirty="0"/>
              <a:t>University Hospital Cologne, Cologne, Germany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32" y="1987779"/>
            <a:ext cx="737849" cy="4402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99542" y="2606401"/>
            <a:ext cx="4344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/>
              <a:t>Jean-Michel Pawlotsky/Stéphane Chevaliez/ Slim Fourati.</a:t>
            </a:r>
            <a:r>
              <a:rPr lang="en-CA" sz="1200" baseline="30000" dirty="0"/>
              <a:t> </a:t>
            </a:r>
            <a:r>
              <a:rPr lang="en-CA" sz="1200" dirty="0"/>
              <a:t>Centre National de </a:t>
            </a:r>
            <a:r>
              <a:rPr lang="en-CA" sz="1200" dirty="0" err="1"/>
              <a:t>Réference</a:t>
            </a:r>
            <a:r>
              <a:rPr lang="en-CA" sz="1200" dirty="0"/>
              <a:t> des Hépatites B, C et delta, </a:t>
            </a:r>
            <a:r>
              <a:rPr lang="en-CA" sz="1200" b="1" dirty="0"/>
              <a:t>ANRS- </a:t>
            </a:r>
            <a:r>
              <a:rPr lang="en-CA" sz="1200" b="1" dirty="0" err="1"/>
              <a:t>Hepather</a:t>
            </a:r>
            <a:endParaRPr lang="en-CA" sz="1200" b="1" dirty="0"/>
          </a:p>
          <a:p>
            <a:r>
              <a:rPr lang="en-CA" sz="1200" b="1" dirty="0"/>
              <a:t>Dominique Salmon, </a:t>
            </a:r>
            <a:r>
              <a:rPr lang="en-US" sz="1200" b="1" dirty="0"/>
              <a:t>Rafael </a:t>
            </a:r>
            <a:r>
              <a:rPr lang="en-US" sz="1200" b="1" dirty="0" err="1"/>
              <a:t>Usubillaga</a:t>
            </a:r>
            <a:r>
              <a:rPr lang="en-CA" sz="1200" b="1" dirty="0"/>
              <a:t>. </a:t>
            </a:r>
            <a:r>
              <a:rPr lang="en-CA" sz="1200" dirty="0"/>
              <a:t>Paris Descartes University, France</a:t>
            </a:r>
            <a:r>
              <a:rPr lang="fr-FR" sz="1200" dirty="0" err="1"/>
              <a:t>University</a:t>
            </a:r>
            <a:r>
              <a:rPr lang="fr-FR" sz="1200" dirty="0"/>
              <a:t>, Paris, France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32" y="3522565"/>
            <a:ext cx="729192" cy="4375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60213" y="3521457"/>
            <a:ext cx="438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CA" sz="1200" b="1" dirty="0"/>
              <a:t>Gary Wang/David Nelson/HCV TARGET.</a:t>
            </a:r>
            <a:r>
              <a:rPr lang="en-CA" sz="1200" dirty="0"/>
              <a:t> University of Florida College of Medicine, Gainesville, USA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632" y="4129091"/>
            <a:ext cx="683153" cy="4259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445534" y="4149640"/>
            <a:ext cx="4189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/>
              <a:t>Milosz </a:t>
            </a:r>
            <a:r>
              <a:rPr lang="en-CA" sz="1200" b="1" dirty="0" err="1"/>
              <a:t>Parczewski</a:t>
            </a:r>
            <a:r>
              <a:rPr lang="en-CA" sz="1200" dirty="0"/>
              <a:t>. Pomeranian Medical University, Szczecin, Poland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907" y="4815508"/>
            <a:ext cx="721878" cy="4803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14067" y="4834220"/>
            <a:ext cx="4429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CA" sz="1200" b="1" dirty="0"/>
              <a:t>Charles Boucher/Stephanie Popping/ Rob de </a:t>
            </a:r>
            <a:r>
              <a:rPr lang="en-CA" sz="1200" b="1" dirty="0" err="1"/>
              <a:t>Knegt</a:t>
            </a:r>
            <a:r>
              <a:rPr lang="en-CA" sz="1200" b="1" dirty="0"/>
              <a:t>. </a:t>
            </a:r>
            <a:r>
              <a:rPr lang="en-CA" sz="1200" dirty="0"/>
              <a:t>Erasmus Medical Center, Rotterdam, Netherlands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907" y="5556335"/>
            <a:ext cx="721878" cy="47683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33785" y="5666042"/>
            <a:ext cx="4410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CA" sz="1200" b="1" dirty="0"/>
              <a:t>Murat </a:t>
            </a:r>
            <a:r>
              <a:rPr lang="en-CA" sz="1200" b="1" dirty="0" err="1"/>
              <a:t>Sayan</a:t>
            </a:r>
            <a:r>
              <a:rPr lang="en-CA" sz="1200" dirty="0"/>
              <a:t>. </a:t>
            </a:r>
            <a:r>
              <a:rPr lang="en-CA" sz="1200" dirty="0" err="1"/>
              <a:t>Kocaeli</a:t>
            </a:r>
            <a:r>
              <a:rPr lang="en-CA" sz="1200" dirty="0"/>
              <a:t> University Faculty of Medicine, </a:t>
            </a:r>
            <a:r>
              <a:rPr lang="en-CA" sz="1200" dirty="0" err="1"/>
              <a:t>Kocaeli</a:t>
            </a:r>
            <a:r>
              <a:rPr lang="en-CA" sz="1200" dirty="0"/>
              <a:t>, Turkey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8031" y="310406"/>
            <a:ext cx="729192" cy="43751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087223" y="460632"/>
            <a:ext cx="4647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US" sz="1200" b="1" dirty="0"/>
              <a:t>Carole Seguin-</a:t>
            </a:r>
            <a:r>
              <a:rPr lang="en-US" sz="1200" b="1" dirty="0" err="1"/>
              <a:t>Devaux</a:t>
            </a:r>
            <a:r>
              <a:rPr lang="en-US" sz="1200" b="1" dirty="0"/>
              <a:t>. </a:t>
            </a:r>
            <a:r>
              <a:rPr lang="en-US" sz="1200" dirty="0"/>
              <a:t>Luxembourg Institute of Health, Luxembourg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2962" y="1018776"/>
            <a:ext cx="683934" cy="496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7036896" y="1169218"/>
            <a:ext cx="345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CA" sz="1200" b="1" dirty="0" err="1"/>
              <a:t>Orna</a:t>
            </a:r>
            <a:r>
              <a:rPr lang="en-CA" sz="1200" b="1" dirty="0"/>
              <a:t> Mor.</a:t>
            </a:r>
            <a:r>
              <a:rPr lang="en-CA" sz="1200" b="1" baseline="30000" dirty="0"/>
              <a:t>  </a:t>
            </a:r>
            <a:r>
              <a:rPr lang="en-CA" sz="1200" dirty="0"/>
              <a:t>Sheba Medical Center, Ramat-</a:t>
            </a:r>
            <a:r>
              <a:rPr lang="en-CA" sz="1200" dirty="0" err="1"/>
              <a:t>Gan</a:t>
            </a:r>
            <a:r>
              <a:rPr lang="en-CA" sz="1200" dirty="0"/>
              <a:t>, Israel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6379" y="1786506"/>
            <a:ext cx="720517" cy="4842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36896" y="1923041"/>
            <a:ext cx="4610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US" sz="1200" b="1" dirty="0"/>
              <a:t>Vladimir </a:t>
            </a:r>
            <a:r>
              <a:rPr lang="en-US" sz="1200" b="1" dirty="0" err="1"/>
              <a:t>Chulanov</a:t>
            </a:r>
            <a:r>
              <a:rPr lang="en-US" sz="1200" b="1" dirty="0"/>
              <a:t>. </a:t>
            </a:r>
            <a:r>
              <a:rPr lang="en-US" sz="1200" dirty="0"/>
              <a:t>Central Research Institute of Epidemiology, Russia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5373" y="2608210"/>
            <a:ext cx="701524" cy="47824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36896" y="2418782"/>
            <a:ext cx="4895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/>
              <a:t>Mark Douglas. </a:t>
            </a:r>
            <a:r>
              <a:rPr lang="en-US" sz="1200" dirty="0"/>
              <a:t>The </a:t>
            </a:r>
            <a:r>
              <a:rPr lang="en-US" sz="1200" dirty="0" err="1"/>
              <a:t>Westmead</a:t>
            </a:r>
            <a:r>
              <a:rPr lang="en-US" sz="1200" dirty="0"/>
              <a:t> Institute for Medical Research,</a:t>
            </a:r>
          </a:p>
          <a:p>
            <a:r>
              <a:rPr lang="en-US" sz="1200" dirty="0"/>
              <a:t>The University of Sydney, </a:t>
            </a:r>
            <a:r>
              <a:rPr lang="en-CA" sz="1200" dirty="0"/>
              <a:t>Australia</a:t>
            </a:r>
          </a:p>
          <a:p>
            <a:pPr>
              <a:tabLst>
                <a:tab pos="1323975" algn="l"/>
              </a:tabLst>
            </a:pPr>
            <a:r>
              <a:rPr lang="en-US" sz="1200" b="1" dirty="0"/>
              <a:t>Tanya Applegate/Jason </a:t>
            </a:r>
            <a:r>
              <a:rPr lang="en-US" sz="1200" b="1" dirty="0" err="1"/>
              <a:t>Grebely</a:t>
            </a:r>
            <a:r>
              <a:rPr lang="en-US" sz="1200" dirty="0"/>
              <a:t>.  The Kirby Institute, Sydney, Australia</a:t>
            </a:r>
          </a:p>
          <a:p>
            <a:pPr>
              <a:tabLst>
                <a:tab pos="1323975" algn="l"/>
              </a:tabLst>
            </a:pPr>
            <a:r>
              <a:rPr lang="en-CA" sz="1200" b="1" dirty="0"/>
              <a:t>Andrew </a:t>
            </a:r>
            <a:r>
              <a:rPr lang="en-CA" sz="1200" b="1" dirty="0" err="1"/>
              <a:t>Llyod</a:t>
            </a:r>
            <a:r>
              <a:rPr lang="en-CA" sz="1200" b="1" dirty="0"/>
              <a:t>/Chaturaka Rodrigo. </a:t>
            </a:r>
            <a:r>
              <a:rPr lang="en-US" sz="1200" dirty="0"/>
              <a:t>University of New South Wales, New South Wales, Australia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4262" y="3390423"/>
            <a:ext cx="682811" cy="42675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036896" y="3554187"/>
            <a:ext cx="3827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CA" sz="1200" b="1" dirty="0"/>
              <a:t>J </a:t>
            </a:r>
            <a:r>
              <a:rPr lang="en-CA" sz="1200" b="1" dirty="0" err="1"/>
              <a:t>Sfalcin</a:t>
            </a:r>
            <a:r>
              <a:rPr lang="en-CA" sz="1200" b="1" dirty="0"/>
              <a:t>/Fabien Fay. </a:t>
            </a:r>
            <a:r>
              <a:rPr lang="en-US" sz="1200" dirty="0" err="1"/>
              <a:t>Laboratorio</a:t>
            </a:r>
            <a:r>
              <a:rPr lang="en-US" sz="1200" dirty="0"/>
              <a:t> CIBIC, Rosario, Argentina</a:t>
            </a:r>
            <a:r>
              <a:rPr lang="en-CA" sz="1200" dirty="0"/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1688" y="4006056"/>
            <a:ext cx="721878" cy="463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7083566" y="4129091"/>
            <a:ext cx="3828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CA" sz="1200" b="1" dirty="0"/>
              <a:t>Mario </a:t>
            </a:r>
            <a:r>
              <a:rPr lang="en-CA" sz="1200" b="1" dirty="0" err="1"/>
              <a:t>Poljak</a:t>
            </a:r>
            <a:r>
              <a:rPr lang="en-CA" sz="1200" b="1" dirty="0"/>
              <a:t>/Maja Lunar. </a:t>
            </a:r>
            <a:r>
              <a:rPr lang="en-US" sz="1200" dirty="0"/>
              <a:t>University of Ljubljana, Slovenia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1585" y="4658841"/>
            <a:ext cx="768163" cy="48162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047073" y="4750792"/>
            <a:ext cx="4690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CA" sz="1200" b="1" dirty="0"/>
              <a:t>Johan </a:t>
            </a:r>
            <a:r>
              <a:rPr lang="en-CA" sz="1200" b="1" dirty="0" err="1"/>
              <a:t>Lennerstrand</a:t>
            </a:r>
            <a:r>
              <a:rPr lang="en-CA" sz="1200" b="1" dirty="0"/>
              <a:t>/Midori </a:t>
            </a:r>
            <a:r>
              <a:rPr lang="en-CA" sz="1200" b="1" dirty="0" err="1"/>
              <a:t>Kjellin</a:t>
            </a:r>
            <a:r>
              <a:rPr lang="en-CA" sz="1200" b="1" dirty="0"/>
              <a:t>. </a:t>
            </a:r>
            <a:r>
              <a:rPr lang="en-CA" sz="1200" dirty="0"/>
              <a:t>Uppsala University, Uppsala, Sweden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35373" y="5267537"/>
            <a:ext cx="755601" cy="5028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083566" y="5241278"/>
            <a:ext cx="4849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CA" sz="1200" b="1" dirty="0" err="1"/>
              <a:t>Perpetuua</a:t>
            </a:r>
            <a:r>
              <a:rPr lang="en-CA" sz="1200" b="1" dirty="0"/>
              <a:t> Gomes. </a:t>
            </a:r>
            <a:r>
              <a:rPr lang="en-US" sz="1200" dirty="0"/>
              <a:t>Hospital </a:t>
            </a:r>
            <a:r>
              <a:rPr lang="en-US" sz="1200" dirty="0" err="1"/>
              <a:t>Egas</a:t>
            </a:r>
            <a:r>
              <a:rPr lang="en-US" sz="1200" dirty="0"/>
              <a:t> Moniz, Lisbon and </a:t>
            </a:r>
            <a:r>
              <a:rPr lang="en-US" sz="1200" dirty="0" err="1"/>
              <a:t>CiiEM</a:t>
            </a:r>
            <a:r>
              <a:rPr lang="en-US" sz="1200" dirty="0"/>
              <a:t>, </a:t>
            </a:r>
            <a:r>
              <a:rPr lang="en-US" sz="1200" dirty="0" err="1"/>
              <a:t>Almada</a:t>
            </a:r>
            <a:r>
              <a:rPr lang="en-US" sz="1200" dirty="0"/>
              <a:t>, Portugal</a:t>
            </a:r>
            <a:endParaRPr lang="en-CA" sz="12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1907" y="6198004"/>
            <a:ext cx="718043" cy="5040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96186" y="5993662"/>
            <a:ext cx="49586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Anita Howe</a:t>
            </a:r>
            <a:r>
              <a:rPr lang="en-US" sz="1000" b="1" dirty="0"/>
              <a:t>/ Richard Harrigan/Hope Lapointe. </a:t>
            </a:r>
            <a:r>
              <a:rPr lang="en-US" sz="1000" dirty="0"/>
              <a:t>University of British </a:t>
            </a:r>
            <a:r>
              <a:rPr lang="en-US" sz="1000" dirty="0" err="1"/>
              <a:t>Columbia,BC</a:t>
            </a:r>
            <a:r>
              <a:rPr lang="en-US" sz="1000" dirty="0"/>
              <a:t>, Canada</a:t>
            </a:r>
          </a:p>
          <a:p>
            <a:r>
              <a:rPr lang="en-US" sz="1000" b="1" dirty="0"/>
              <a:t>Naveed </a:t>
            </a:r>
            <a:r>
              <a:rPr lang="en-US" sz="1000" b="1" dirty="0" err="1"/>
              <a:t>Janjua</a:t>
            </a:r>
            <a:r>
              <a:rPr lang="en-US" sz="1000" b="1" dirty="0"/>
              <a:t>/Mel Krajden</a:t>
            </a:r>
            <a:r>
              <a:rPr lang="en-US" sz="1000" dirty="0"/>
              <a:t>, BC-CDC, British Columbia, Canada</a:t>
            </a:r>
          </a:p>
          <a:p>
            <a:r>
              <a:rPr lang="en-US" sz="1000" b="1" dirty="0"/>
              <a:t>Edward Tam, </a:t>
            </a:r>
            <a:r>
              <a:rPr lang="en-US" sz="1000" dirty="0"/>
              <a:t>LAIR Center, British Columbia, Canada</a:t>
            </a:r>
          </a:p>
          <a:p>
            <a:r>
              <a:rPr lang="en-US" sz="1000" b="1" dirty="0"/>
              <a:t>Cruz Pereira</a:t>
            </a:r>
            <a:r>
              <a:rPr lang="en-US" sz="1000" dirty="0"/>
              <a:t>.  University of British Columbia, BC, Canada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31165" y="5845970"/>
            <a:ext cx="3722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Rohit</a:t>
            </a:r>
            <a:r>
              <a:rPr lang="en-US" sz="1200" b="1" dirty="0"/>
              <a:t> </a:t>
            </a:r>
            <a:r>
              <a:rPr lang="en-US" sz="1200" b="1" dirty="0" err="1"/>
              <a:t>Pai</a:t>
            </a:r>
            <a:r>
              <a:rPr lang="en-US" sz="1200" b="1" dirty="0"/>
              <a:t>.  </a:t>
            </a:r>
            <a:r>
              <a:rPr lang="en-US" sz="1200" dirty="0" err="1"/>
              <a:t>Univeristy</a:t>
            </a:r>
            <a:r>
              <a:rPr lang="en-US" sz="1200" dirty="0"/>
              <a:t> of </a:t>
            </a:r>
            <a:r>
              <a:rPr lang="en-US" sz="1200" dirty="0" err="1"/>
              <a:t>Bristish</a:t>
            </a:r>
            <a:r>
              <a:rPr lang="en-US" sz="1200" dirty="0"/>
              <a:t> Columbia, BC, Canada</a:t>
            </a:r>
          </a:p>
          <a:p>
            <a:r>
              <a:rPr lang="en-US" sz="1200" b="1" dirty="0"/>
              <a:t>Jordan Feld</a:t>
            </a:r>
            <a:r>
              <a:rPr lang="en-US" sz="1200" dirty="0"/>
              <a:t>. Toronto General Hospital.  ON, Canada</a:t>
            </a:r>
          </a:p>
          <a:p>
            <a:r>
              <a:rPr lang="en-US" sz="1200" b="1" dirty="0"/>
              <a:t>Alex Wong.  </a:t>
            </a:r>
            <a:r>
              <a:rPr lang="en-US" sz="1200" dirty="0"/>
              <a:t>University of Saskatchewan, SK, Canada</a:t>
            </a:r>
          </a:p>
          <a:p>
            <a:r>
              <a:rPr lang="en-US" sz="1200" b="1" dirty="0"/>
              <a:t>Samuel Lee.</a:t>
            </a:r>
            <a:r>
              <a:rPr lang="en-US" sz="1200" dirty="0"/>
              <a:t> University of Calgary, AB, Canada</a:t>
            </a:r>
          </a:p>
          <a:p>
            <a:r>
              <a:rPr lang="en-US" sz="1200" b="1" dirty="0" err="1"/>
              <a:t>Alnoor</a:t>
            </a:r>
            <a:r>
              <a:rPr lang="en-US" sz="1200" b="1" dirty="0"/>
              <a:t> </a:t>
            </a:r>
            <a:r>
              <a:rPr lang="en-US" sz="1200" b="1" dirty="0" err="1"/>
              <a:t>Ramji</a:t>
            </a:r>
            <a:r>
              <a:rPr lang="en-US" sz="1200" b="1" dirty="0"/>
              <a:t>, </a:t>
            </a:r>
            <a:r>
              <a:rPr lang="en-US" sz="1200" dirty="0"/>
              <a:t>University of British Columbia, BC, Canada</a:t>
            </a:r>
          </a:p>
        </p:txBody>
      </p:sp>
    </p:spTree>
    <p:extLst>
      <p:ext uri="{BB962C8B-B14F-4D97-AF65-F5344CB8AC3E}">
        <p14:creationId xmlns:p14="http://schemas.microsoft.com/office/powerpoint/2010/main" val="18406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585216" y="141236"/>
            <a:ext cx="6769313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 of the study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12AC4D6-2FAF-4AF0-A488-0197FD263F6A}"/>
              </a:ext>
            </a:extLst>
          </p:cNvPr>
          <p:cNvSpPr txBox="1"/>
          <p:nvPr/>
        </p:nvSpPr>
        <p:spPr>
          <a:xfrm>
            <a:off x="585216" y="1110295"/>
            <a:ext cx="1084505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§"/>
              <a:defRPr/>
            </a:pPr>
            <a:r>
              <a:rPr lang="en-GB" sz="2800" b="1" dirty="0"/>
              <a:t>To describe the prevalence of “unusual” subtypes among patients with NS5A inhibitor-based treatment failures</a:t>
            </a:r>
          </a:p>
          <a:p>
            <a:pPr marL="457200" lvl="0" indent="-457200" algn="ctr">
              <a:buFont typeface="Wingdings" panose="05000000000000000000" pitchFamily="2" charset="2"/>
              <a:buChar char="§"/>
              <a:defRPr/>
            </a:pPr>
            <a:endParaRPr lang="en-GB" sz="2800" b="1" dirty="0"/>
          </a:p>
          <a:p>
            <a:pPr marL="457200" lvl="0" indent="-457200" algn="ctr">
              <a:buFont typeface="Wingdings" panose="05000000000000000000" pitchFamily="2" charset="2"/>
              <a:buChar char="§"/>
              <a:defRPr/>
            </a:pPr>
            <a:r>
              <a:rPr lang="en-GB" sz="2800" b="1" dirty="0"/>
              <a:t>To characterize the RAS patterns selected in patients </a:t>
            </a:r>
            <a:br>
              <a:rPr lang="en-GB" sz="2800" b="1" dirty="0"/>
            </a:br>
            <a:r>
              <a:rPr lang="en-GB" sz="2800" b="1" dirty="0"/>
              <a:t>with “unusual” HCV subtypes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A4ED5E4-4A5F-4D82-B52B-A414C640F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440" y="3697146"/>
            <a:ext cx="4918601" cy="258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193956"/>
            <a:ext cx="12192000" cy="1323439"/>
            <a:chOff x="1" y="193969"/>
            <a:chExt cx="12192000" cy="1323439"/>
          </a:xfrm>
        </p:grpSpPr>
        <p:sp>
          <p:nvSpPr>
            <p:cNvPr id="24" name="Rectangle 23"/>
            <p:cNvSpPr/>
            <p:nvPr/>
          </p:nvSpPr>
          <p:spPr>
            <a:xfrm>
              <a:off x="1" y="388177"/>
              <a:ext cx="12192000" cy="911262"/>
            </a:xfrm>
            <a:prstGeom prst="rect">
              <a:avLst/>
            </a:prstGeom>
            <a:solidFill>
              <a:srgbClr val="79A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39" y="193969"/>
              <a:ext cx="43503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7200" b="1" dirty="0">
                  <a:solidFill>
                    <a:srgbClr val="D71A20"/>
                  </a:solidFill>
                  <a:latin typeface="Gill Sans MT" panose="020B0502020104020203" pitchFamily="34" charset="0"/>
                </a:rPr>
                <a:t>SHARED</a:t>
              </a:r>
            </a:p>
            <a:p>
              <a:r>
                <a:rPr lang="en-CA" sz="800" b="1" dirty="0">
                  <a:solidFill>
                    <a:srgbClr val="D71A20"/>
                  </a:solidFill>
                  <a:latin typeface="Gill Sans MT" panose="020B0502020104020203" pitchFamily="34" charset="0"/>
                </a:rPr>
                <a:t>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13387" y="535709"/>
              <a:ext cx="6095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>
                  <a:solidFill>
                    <a:srgbClr val="FF0000"/>
                  </a:solidFill>
                </a:rPr>
                <a:t>An international collaboration of viral sequences, treatment histories, and health outcomes related to the hepatitis C virus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937" y="1108152"/>
              <a:ext cx="4109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Surveillance of Hepatitis-C Antiviral Resistance, Epidemiology and </a:t>
              </a:r>
              <a:r>
                <a:rPr lang="en-CA" sz="800" b="1" dirty="0" err="1">
                  <a:solidFill>
                    <a:schemeClr val="bg1"/>
                  </a:solidFill>
                  <a:latin typeface="Gill Sans MT" panose="020B0502020104020203" pitchFamily="34" charset="0"/>
                </a:rPr>
                <a:t>MethoDologies</a:t>
              </a:r>
              <a:endParaRPr lang="en-CA" sz="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  <a:p>
              <a:endParaRPr lang="en-CA" sz="8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732" t="55973" r="7723" b="-914"/>
            <a:stretch/>
          </p:blipFill>
          <p:spPr>
            <a:xfrm>
              <a:off x="10640293" y="384567"/>
              <a:ext cx="1496291" cy="914872"/>
            </a:xfrm>
            <a:prstGeom prst="rect">
              <a:avLst/>
            </a:prstGeom>
          </p:spPr>
        </p:pic>
      </p:grpSp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3566176682"/>
              </p:ext>
            </p:extLst>
          </p:nvPr>
        </p:nvGraphicFramePr>
        <p:xfrm>
          <a:off x="6709719" y="1278943"/>
          <a:ext cx="4233867" cy="517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>
            <a:off x="8773288" y="3805873"/>
            <a:ext cx="1804086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8773288" y="5218972"/>
            <a:ext cx="2001804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0775092" y="4854769"/>
            <a:ext cx="13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1233 Patients </a:t>
            </a:r>
            <a:r>
              <a:rPr lang="fr-FR" sz="1200" i="1" dirty="0" err="1"/>
              <a:t>who</a:t>
            </a:r>
            <a:r>
              <a:rPr lang="fr-FR" sz="1200" i="1" dirty="0"/>
              <a:t> </a:t>
            </a:r>
            <a:r>
              <a:rPr lang="fr-FR" sz="1200" i="1" dirty="0" err="1"/>
              <a:t>failed</a:t>
            </a:r>
            <a:r>
              <a:rPr lang="fr-FR" sz="1200" i="1" dirty="0"/>
              <a:t> </a:t>
            </a:r>
            <a:r>
              <a:rPr lang="fr-FR" sz="1200" i="1" dirty="0" err="1"/>
              <a:t>with</a:t>
            </a:r>
            <a:r>
              <a:rPr lang="fr-FR" sz="1200" i="1" dirty="0"/>
              <a:t> a « </a:t>
            </a:r>
            <a:r>
              <a:rPr lang="fr-FR" sz="1200" i="1" dirty="0" err="1"/>
              <a:t>usual</a:t>
            </a:r>
            <a:r>
              <a:rPr lang="fr-FR" sz="1200" i="1" dirty="0"/>
              <a:t> » </a:t>
            </a:r>
            <a:r>
              <a:rPr lang="fr-FR" sz="1200" i="1" dirty="0" err="1"/>
              <a:t>subtype</a:t>
            </a:r>
            <a:endParaRPr lang="fr-FR" sz="12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372" y="3557510"/>
            <a:ext cx="1386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197 patients </a:t>
            </a:r>
            <a:r>
              <a:rPr lang="fr-FR" sz="1200" i="1" dirty="0" err="1"/>
              <a:t>with</a:t>
            </a:r>
            <a:r>
              <a:rPr lang="fr-FR" sz="1200" i="1" dirty="0"/>
              <a:t> </a:t>
            </a:r>
            <a:r>
              <a:rPr lang="fr-FR" sz="1200" i="1" dirty="0" err="1"/>
              <a:t>insufficient</a:t>
            </a:r>
            <a:r>
              <a:rPr lang="fr-FR" sz="1200" i="1" dirty="0"/>
              <a:t> data or </a:t>
            </a:r>
            <a:r>
              <a:rPr lang="fr-FR" sz="1200" i="1" dirty="0" err="1"/>
              <a:t>who</a:t>
            </a:r>
            <a:r>
              <a:rPr lang="fr-FR" sz="1200" i="1" dirty="0"/>
              <a:t> </a:t>
            </a:r>
            <a:r>
              <a:rPr lang="fr-FR" sz="1200" i="1" dirty="0" err="1"/>
              <a:t>failed</a:t>
            </a:r>
            <a:r>
              <a:rPr lang="fr-FR" sz="1200" i="1" dirty="0"/>
              <a:t> PEG/RBV </a:t>
            </a:r>
            <a:r>
              <a:rPr lang="en-GB" sz="1200" dirty="0"/>
              <a:t>± </a:t>
            </a:r>
            <a:r>
              <a:rPr lang="fr-FR" sz="1200" i="1" dirty="0"/>
              <a:t>SOF or NS3 </a:t>
            </a:r>
            <a:r>
              <a:rPr lang="fr-FR" sz="1200" i="1" dirty="0" err="1"/>
              <a:t>inhibitor</a:t>
            </a:r>
            <a:r>
              <a:rPr lang="fr-FR" sz="1200" i="1" dirty="0"/>
              <a:t> (BOC or TVR, SIM)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0" y="2054153"/>
            <a:ext cx="6739377" cy="3905807"/>
            <a:chOff x="107504" y="1756162"/>
            <a:chExt cx="8710118" cy="4568571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756162"/>
              <a:ext cx="8710118" cy="456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Ellipse 31"/>
            <p:cNvSpPr/>
            <p:nvPr/>
          </p:nvSpPr>
          <p:spPr>
            <a:xfrm>
              <a:off x="1187624" y="321297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390555" y="35093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139952" y="343738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3851920" y="365340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4067944" y="35814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4380187" y="329336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4211960" y="322281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7716672" y="5427871"/>
              <a:ext cx="144016" cy="144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4499992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6012160" y="304185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004048" y="364502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004048" y="383334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2555776" y="551723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4499992" y="3429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43"/>
            <p:cNvSpPr/>
            <p:nvPr/>
          </p:nvSpPr>
          <p:spPr>
            <a:xfrm>
              <a:off x="7590582" y="5415437"/>
              <a:ext cx="144016" cy="144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43"/>
            <p:cNvSpPr/>
            <p:nvPr/>
          </p:nvSpPr>
          <p:spPr>
            <a:xfrm>
              <a:off x="7633735" y="5338731"/>
              <a:ext cx="144016" cy="144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36"/>
            <p:cNvSpPr/>
            <p:nvPr/>
          </p:nvSpPr>
          <p:spPr>
            <a:xfrm>
              <a:off x="1337937" y="2940900"/>
              <a:ext cx="144016" cy="144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36"/>
            <p:cNvSpPr/>
            <p:nvPr/>
          </p:nvSpPr>
          <p:spPr>
            <a:xfrm>
              <a:off x="2110237" y="3386560"/>
              <a:ext cx="144016" cy="144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36"/>
            <p:cNvSpPr/>
            <p:nvPr/>
          </p:nvSpPr>
          <p:spPr>
            <a:xfrm>
              <a:off x="1566003" y="3119161"/>
              <a:ext cx="144016" cy="144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36"/>
            <p:cNvSpPr/>
            <p:nvPr/>
          </p:nvSpPr>
          <p:spPr>
            <a:xfrm>
              <a:off x="2073973" y="3860368"/>
              <a:ext cx="144016" cy="144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44"/>
            <p:cNvSpPr/>
            <p:nvPr/>
          </p:nvSpPr>
          <p:spPr>
            <a:xfrm>
              <a:off x="4588104" y="3272088"/>
              <a:ext cx="144016" cy="144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9" name="Titre 1"/>
          <p:cNvSpPr txBox="1">
            <a:spLocks/>
          </p:cNvSpPr>
          <p:nvPr/>
        </p:nvSpPr>
        <p:spPr>
          <a:xfrm>
            <a:off x="124693" y="1112093"/>
            <a:ext cx="10515600" cy="574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i="1" dirty="0"/>
              <a:t>SHARED </a:t>
            </a:r>
            <a:r>
              <a:rPr lang="fr-FR" sz="3600" b="1" i="1" dirty="0" err="1"/>
              <a:t>Participating</a:t>
            </a:r>
            <a:r>
              <a:rPr lang="fr-FR" sz="3600" b="1" i="1" dirty="0"/>
              <a:t> </a:t>
            </a:r>
            <a:r>
              <a:rPr lang="fr-FR" sz="3600" b="1" i="1" dirty="0" err="1"/>
              <a:t>Centers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22998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5209" y="1058238"/>
            <a:ext cx="11352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Non-interventional epidemiological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Clinical information: age, sex, cirrhosis status and prior treatment, recorded in an anonymized submission database (SHARED).</a:t>
            </a:r>
          </a:p>
          <a:p>
            <a:endParaRPr lang="en-US" sz="2000" u="sng" dirty="0"/>
          </a:p>
          <a:p>
            <a:r>
              <a:rPr lang="en-US" sz="2400" b="1" u="sng" dirty="0"/>
              <a:t>Methods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NS5A ± NS3 protease ± NS5B polymerase sequencing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Sanger sequencing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Next-generation sequencing (15% cut-off)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Genotype subtyping was performed after aligning HCV sequences by means of BLAST and performing phylogenetic analysis with reference sequences obtained from GenBank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RASs were </a:t>
            </a:r>
            <a:r>
              <a:rPr lang="en-GB" sz="2000" dirty="0" err="1"/>
              <a:t>analyzed</a:t>
            </a:r>
            <a:r>
              <a:rPr lang="en-GB" sz="2000" dirty="0"/>
              <a:t> at positions according to the 2018 EASL guidelines </a:t>
            </a:r>
          </a:p>
          <a:p>
            <a:endParaRPr lang="en-US" sz="2000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81783" y="141235"/>
            <a:ext cx="4471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and methods </a:t>
            </a:r>
          </a:p>
        </p:txBody>
      </p:sp>
    </p:spTree>
    <p:extLst>
      <p:ext uri="{BB962C8B-B14F-4D97-AF65-F5344CB8AC3E}">
        <p14:creationId xmlns:p14="http://schemas.microsoft.com/office/powerpoint/2010/main" val="8197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C762C47-B90A-064F-81EA-327FD0818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211964"/>
              </p:ext>
            </p:extLst>
          </p:nvPr>
        </p:nvGraphicFramePr>
        <p:xfrm>
          <a:off x="6397950" y="1258945"/>
          <a:ext cx="5599877" cy="508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433">
                  <a:extLst>
                    <a:ext uri="{9D8B030D-6E8A-4147-A177-3AD203B41FA5}">
                      <a16:colId xmlns:a16="http://schemas.microsoft.com/office/drawing/2014/main" val="62109653"/>
                    </a:ext>
                  </a:extLst>
                </a:gridCol>
                <a:gridCol w="3270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88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Patients with “unusual” subtypes who failed DAAs (n=74)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00949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Gender</a:t>
                      </a:r>
                      <a:endParaRPr lang="en-CA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37712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marL="266700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</a:t>
                      </a:r>
                      <a:r>
                        <a:rPr lang="en-CA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(62%)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14827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marL="266700" indent="0" algn="l" defTabSz="914400" rtl="0" eaLnBrk="1" fontAlgn="ctr" latinLnBrk="0" hangingPunct="1">
                        <a:tabLst/>
                      </a:pPr>
                      <a:r>
                        <a:rPr lang="en-CA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indent="0" algn="ctr" defTabSz="914400" rtl="0" eaLnBrk="1" fontAlgn="ctr" latinLnBrk="0" hangingPunct="1">
                        <a:tabLst/>
                      </a:pPr>
                      <a:r>
                        <a:rPr lang="en-CA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(38%)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17674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Age</a:t>
                      </a:r>
                      <a:endParaRPr lang="en-CA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90948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marL="266700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Median (range)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</a:t>
                      </a:r>
                      <a:r>
                        <a:rPr lang="en-CA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(25-86)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73245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Cirrhosis</a:t>
                      </a:r>
                      <a:endParaRPr lang="en-CA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78910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marL="228600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 (27%)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91756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No 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 (26%)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75168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Unknown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 (47%)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56100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Prior treatment History</a:t>
                      </a:r>
                      <a:endParaRPr lang="en-CA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941828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Treatment-naïve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 (51%)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43352"/>
                  </a:ext>
                </a:extLst>
              </a:tr>
              <a:tr h="1683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CA" sz="14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Treatment-experienced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 (30%)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80941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Unknown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 (19%)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246194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DAA regimen that failed</a:t>
                      </a:r>
                      <a:endParaRPr lang="en-CA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SOF/LDV +/- RBV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 (24%)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SOF + DCV +/- RBV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 (20%)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SOF/VEL +/- RBV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 (18%)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GZR+EBR</a:t>
                      </a:r>
                      <a:r>
                        <a:rPr lang="en-CA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 (15%)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2D/3D +/- RBV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 (15%)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G/P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(7%)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Other (SIM+DCV+RBV) 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(1%)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163975" y="141236"/>
            <a:ext cx="445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Characteristics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0" y="1027272"/>
            <a:ext cx="57491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73 </a:t>
            </a:r>
            <a:r>
              <a:rPr lang="en-GB" sz="2400" dirty="0"/>
              <a:t>“unusual” subtypes from GT-1 to GT-6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sz="2000" dirty="0">
              <a:highlight>
                <a:srgbClr val="FFFF00"/>
              </a:highlight>
            </a:endParaRPr>
          </a:p>
          <a:p>
            <a:endParaRPr lang="en-GB" sz="20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2" name="AutoShape 2" descr="data:image/png;base64,iVBORw0KGgoAAAANSUhEUgAABwgAAARkCAYAAABmTUA6AAAgAElEQVR4nOzdeXxUhb3+cUAralX6c6FSigW11gtobVGulGK0LS7FrQu9WmuvtlWCVqyWTVYBWWUPJIYl7BACAcKesAhJCIQkkACyGJKw74R9T/L8/ugdnYSZZCaZ5DuT+bxfr+ePCowRpnA4nznn1BAAAAAAAAAAAACAoFHD+gsAAAAAAAAAAAAAUHUIhAAAAAAAAAAAAEAQIRACAAAAAAAAAAAAQYRACAAAAAAAAAAAAAQRAiEAAAAAAAAAAAAQRAiEAAAAAAAAAAAAQBAhEAIAAAAAAAAAAABBhEAIAAAAAAAAAAAABBECIQAAAAAAAAAAABBECIQAAAAAAAAAAABAECEQAgAAAAAAAAAAAEGEQAgAAAAAAAAAAAAEEQIhAAAAAAAAAAAAEEQIhAAAAAAAAAAAAEAQIRACAAAAAAAAAAAAQYRACAAAAAAAAAAAAAQRAiEAAAAAAAAAAAAQRAiEAAAAAAAAAAAAQBAhEAIAAAAAAAAAAABBhEAIAAAAAAAAAAAABBECIQAAAAAAAAAAABBECIQAAAAAAAAAAABAECEQAgAAAAAAAAAAAEGEQAgAAAAAAAAAAAAEEQIhAAAAAAAAAAAAEEQIhAAAAAAAAAAAAEAQIRACAAAAAAAAAAAAQYRACAAAAAAAAAAAAAQRAiEAAAAAAAAAAAAQRAiEAAAAAAAAAAAAQBAhEAIAAAAAAAAAAABBhEAIAAAAAAAAAAAABBECIQAAAAAAAAAAABBECIQAAAAAAAAAAABAECEQAgAAAAAAAAAAAEGEQAgAAAAAAAAAAAAEEQIhAAAAAAAAAAAAEEQIhAAAAAAAAAAAAEAQIRACAAAAAAAAAAAAQYRACAAAAAAAAAAAAAQRAiEAAAAAAAAAAAAQRAiEAAAAAAAAAAAAQBAhEAIAAAAAAAAAAABBhEAIAAAAAAAAAAAABBECIQAAAAAAAAAAABBECIQAAAAAAAAAAABAECEQAgAAAAAAAAAAAEGEQAgAAAAAAAAAAAAEEQIhAAAAAAAAAAAAEEQIhAAAAAAAAAAAAEAQIRACAAAAAAAAAAAAQYRACAAAAAAAAAAAAAQRAiEAAAAAAAAAAAAQRAiEAAAAAAAAAAAAQBAhEAIAAAAAAAAAAABBhEAIAAAAAACCQtGVKyo8e1bXjh/X1QMHdDknR5d27NCFTZt0fv16nV2zRmfi43Vq4ULlz5mjE9Om6fiECTo6dqyODB+uw59/7tFyZi7S3ElbNW/qNsXN2K7F0Tu0dM5Oxc/7WivjsrV6cY7WLstVcsIerV+9V6lr9yk9+YA2rz+orI2HtS3jiLZnHtWurceVvf2Ecnfla+/uUzq494xOHL2gc2eu6MrlAuufTgAAAAQwAiEAAAAAAAgIRRcv6trx47qyZ48ubd+uC2lpOrtmjU4vXfqfoDd58n9i3tChOvTZZzrQo4f2d+qkvR06aM+771bZdo6YqOE9kip/PZM09rMUjf98o6aGZWj2+CzNn/aVlsbs1KqFu5WUkKeNifuVlXpIO7KOKXdXvg7uPaPjRy7o7OnLunypQCqy/lUFAACABQIhAAB+rmPHjqpXr16x5eTkWH9ZAAAAPlF06ZIuZ2frXFKS8ufM0dGwMB3s0UN7/vEPZb/4orY//riyfvhD7QwJqdLIV5HtqKpA6ION6JmkyMGpmhGxWXEztmvVot1KXbtPX20+qr27T+nksYu6eoWrFQEAgH+rV6+eOnbsaP1lBBQCIQAAfionJ+e6MOi8yMhI6y8RAACgdAUFurJnj84lJurk9Ok6PGCA9oaGKvu3v9W2pk216Y47lF6jhkfb1rixefirjoHQ04X1TdGkkemaE7VFy+buUlJCnjZvOKTs7Sd0+MA5nTt7RUVcjQgAAAw4PlxPIPQOgRAAAD/lLgRGRkZyJSEAAPALBadO6WJWlk4vWqRjY8fqQJcuyn39de1o2VJZDRoo/YYbPA6AZS2zbl3z8BfMgdCjqxF7JWnckFTN/CJTC2du1+rFu7Uxcb+2Zx7VvpzTyj9+UdeuFlq/bQEAQDXifOctAqF3CIQAAPghRwRs06aNy293HPxwFSEAAKgK144d0/mUFJ2YOlUHe/VS7p//rO3Nm2vznXf6LACWuRtvVN4775jHPwJh+TduSKrmTtqqVYt2a/P6g9qTfUpnT1/mOYgAAKBcSt5ti0DoHQIhAAB+qE2bNqpXr55Wrlzp8Y9xviWpqysL3X2b49/lPAAAEJwKTp/W+XXrdHz8eO376CN9/dxz/7kSsKoiYBnLCw01j38EQt9vdJ91mjZmk5bM3qGUVXu1I+uYjh48x9WGAADApZUrVxaLgo7/7WkgdL7q0PnHOf65N+fjAhmBEAAAP1TeUOc4kCl55aGrKw6dD6ZcLVgOhgAACFb5WzKUM2ui9vbopl2//rWy6tUzD4BlbQ+BMOgWOWiDYiZu0cq4bK1dlq3d24/r8qVr1v/3AQAAhhzntBwfgvc0EDp/uN7VCIQAAMCU42DFEflcHbyU9uzBkoHPOQS6+n4lD554xiEAANXL1TOndXT9Wu2cOErrP3pLS599TNGNbtLMH9bQzB/WUNovmpmHPwIhK2thfdap3cuz1O7lWQp9ZZZ6tV+scUPWafnc7dqWcUhn8i9Z/18NAAAY8TQQOt9Fy5nzuTACIQAAMOM4qGnTps11tzxwnrvnDzr/eOn6YCh9e+Dj7sCprG8HAAD+6cKh/TqQsFBbR/RV4j9+p7gWjb4Jge62/sUQ8/Dn8S1GeQZh0C5ycMo3gdDdOv11vkZ/ukbzp2YpPWmvjh48q6JCHnAIAEB150kgdPcBelffTiAEAAAmSt76s+TBjScHLO7upe7g+MSUuysES17FCAAA/EtRQYHOZO/Qnvkztbl/Z61+vbViH72nzBjoamtebGke/jwOhG+9ZR7/CIQ2+2LgujIDoat1+NMcDf1kpeZO2qyM5H06cfS89f99AQCAj3kSCF09fqckAiEAADDlHADdHbSUdYVfyduSllTa/dZLDgAA2Cu8fFnHM9Zrx7jhSmrXVvMf/2G5YqCrLXu6iXn483Q5r79uHv8IhDYb1XtNuQKhq3V8c57G9lurxdHbtC3jkM6fvWL9f3EAAFABngRCx4flS4t/PIMQAACYcg6EZV3hV1rAcxz4uLoKkEAIAIB/u3Bov/YuilHGpx8p/qUnFX1/bZ8FwZKb/eNblVbTPv55suyXXzaPfwRCm/XtsMxngdDVuv1jocYNWaeE+Tv09bZjunqlwPq3AQAA4CFvAqG7c20SgRAAABjzJP6V9X1KPly55JWIZQVIAABQdQqvXq20qwM9XfqDDc3jnyfb1bq1efwjEFb9hvVI1AdtYyo1EJbcP/8YoxE9V2vJ7G3avf04wRAAAD/GFYTlQyAEAMAPlXXP87KeEej8412FRE8OigAAQOUounZNJzZt0FdjBmr16601+8FbqzwIllzaU83N458n2968uXn8IxBW/cb0K9/zB3259/8wW8O6rdKiWVu1a+tRgiEAAH7EV88gDLbzZQRCAAD8kOOgxd2BTWnPICx5wOPq+zq+j7vA6DiwcvftAADAc0WFhTqZla7tEZ/ryzdfUMxDt5kHwZJb/2KIefzzZFsffNA8/hEIq36Rg1PMAyHBEAAA/+VJIHT3IXpX304gBAAAZpxvIVryk02lPaPQ3cFOyQMc59cvGQGdX6O0T1UBAAA3iop0euc27YoKU+I/fqe5Te80D4BlbXWbFubxz5NtrlPHPP4RCKt+EQOSzYOgJ8FwZM/Vio/drv25p1RUZP0bEQAAwcOTQCh9e4VgyfNmzufCCIQAAMBcyYOTknN1sOLuVgiuwmFZr1/WQRUAAPjW2Zxdyp4aoeTQPyn20XvMg5+3W/hkI/P45+ms4x+BsOo3rPtq8wDo7Tq+OU8Th6UoZVWu8o9fsP4tCgCAas3TQOj8gfmSa9OmDc8gBAAA/sX5002l3QrBcStRd7cFdbxOyasCXb1+sBwIAQBQXgWXLurgqiVK6/6+4p5saB74KrwGNZVW0z7+ebK80FDzAEggrNr1fm+JefCr6Hq1X6xZkenKTD2gyxevWf8WBgBAteJpIHRwhMCSH5InEAIAAAAAgOuc379HX08aozVv/lazH7zFPur5eOkPNjSPf55sb/v25gGQQFh1G9YjUR+0jTEPfL5c+1ejNaTLCi2O3qacnSdUWMj9SAEA8Afu7sxVXREIAQAAAABwofDqVR1Zt1qb+nXU4qf/yzzgVfY2/iownkO4p1078wBIIKy6hfdPMQ96lb1Of52vKaNTtSllvy5duGr9Wx8AANWS485b7q4ydL79aLAgEAIAAAAA8H8uHTuinOgoJb3zB8U8fId5tKvKJb8UYh7/PLrF6DvvmAdAAmHVLXLwevOAV6VXF/4uWsO6r1LC/B06vP+M9W+JAABUG47bkLp6/I5zHPT0NqXVAYEQAAAAABC0igoLdWLTBmV93lPLXmimmT+saR7qrLbyhebm8c+jQPjXv/ok4u1u315LBw3S1HHjFBUVpZiwMGV27Egg9LOF9082j3aW6/aPhZr5Rbq2ph/StWuF1r9lAgAQ0By3EHW3Nm3aWH+JVYpACAAAAAAIKoVXr+pw4gql9finFjS/zzzM+csWPtnIPP55spy2bX0SB2dGRCgqKuq6pXXpUq0D4ej+CYoYOUfjxs5S+LA4jfx0tfnXVNqGdV9tHun8ZR+0jVH4Z4lKit+tUycuWv9WCgBAQHK+ktB5wfLcQWcEQgAAAABAtXftwnntjYvWuvdf15z/qmMe4/xyDWoq/dZbzANgWct++eUKB7ykXr1cxsGoqChNHTeu2gbC8GELrvvvnThhskb3TzD/2tytx7uLzMOcPy701f/cinT1ol06eeyC9W+xAAAgABEIAQAAgArIyclhxktLS1NCQgIzXFxcnCIiIvxuY0eP0vBPe2pgh/fU563X1eev/1Ot16lTJ+bhxowZ4zYQRkVFaecHH1S7QDi6f4Lb/94JkdPMvz5XG9krSaGv2Me4QNhn/1quJbO36eCe09aHRgAAIEAQCAEA8CMHDx40P5nKAmcjRowwP8HKGGOMBeJGjRpVaiDc3b59tQuErq4edF6fnkPVvfMgv1rPTwbro/f7MC/X+aPP1Lf35xo+bLQiwu2PWRljjLFAXVpamvWpwkpFIAQAwI/s3r3b/IQZY8y7Wf+FhUUoOjpa8fHxzHCJiYnavXu3zbKzlbEkTsv7dNa0F3+hcT9vELTzxW1Gk18KMb+FaFnb0qBBpd5iNCYsrFreYvSLUXNLDYS9e/c2/zOVMcYYY8yfFh8fb32qsFIRCAEA8CMXL160O8HKAm4HDx60fssCgJkrp/L19ZRwJbzcwv7ZfdVoCc81Mw+AZS2jdu0KB7w9776rmLAwl88f3Pavf1XLQDhmyMJSA+HgHvM0qNt8v9qw3vP13mvjmI/Wpd1UTQ6PV9qGrebHsYwxxlggLD8/3/qvPZWKQAgAAAAACAgFly5p39JYJf79VUU3usk8plXHLWhW3zwAejJfBMI9776rL/v21fyRIzUzPFyLhg6t8LMH/TkQDu+RpHER013GwfBhC8y/Nlcb1CnB/Nl+1XX9P1qulXE7dSb/kvVv7QAAwAiBEAAAAADgv4qKdGTdam34998U8/Ad5gGt2q9BTaXfeot5ACwzEFbwGYGVPX8NhCN6rdG48FkBEQeH90hS17fjzENadV/oK7M0oudqpazK1aWL16x/xwcAAFWIQAgAAAAA8Dtnc3Ypc+AnWtD8PvtoFmRLe6yxeQAkEFZ+KBzVd6X511HaRvZKUugr9gEtmPb+H2YrcnCyMlMP6Nq1Qus/BgAAQCUjEAIAEECioqK0atUqn71efn6+oqKiFBsbW+r3i42NLfZJ86r8GgEAwePyyePaOWGklv/2cfNIFsxLfb6VeQAsMxC2a2ceAQM5EAbCIgauNw9mwbxOf52v+VOzdOLoees/GgAAAcTVrcy9fY5fyXNQpc2TH1/W1xvM57AIhAAABIhVq1b5/MDFcdBUWiB0fB+H0g6wMjIyynXwBwAIbkdTvtS6919X9P21zeMYq6Gkl54yD4BlLe/vfzePgATCyl3koBTzSMb+s5G9vtSmlP0qLCiy/uMCAOCnHOeD3C0jI8Pj16pIIOQclncIhAAABABHHPRlIHQ+eHMXCHNzc6/7dzp+nKuDu2D/5BUAwHNXTp3Uji+GatFTPzEPYqz4Ep5rZh4Ay1ruG2+YR0ACYeUurG+ieRhjxcdVhQAAVxx3p3J1Tsj5fJYvQpzzv6vk63EOy3sEQgAA/FzJT0f54uDF+YCqtEDoOJBzPpByHHCV/DGO7xvMn7wCAJSNqwX9f/Mevcc8AJa1nLZtzSMggbByN6hTgnkQY+7HVYUAAIey7njluKrPF+ezHK/lKvhxDst7BEIAAPyU4yDGcRDl6pNQ5eV4XXcHSg6OA6bc3Nzrvi7nH+MIjsH+ySsAgGtcLRh4S697t3kELG3ZL7xgHgEJhJW7f/9lnnkEY2WPqwoBAI5o53zuyJnjKr7SHm/jibJeh3NY3iMQAgDgpxwHMY5PM/kqEDp/ospxUFSeKwidvw7H9wMAwBlXCwbu0pv/1DwClradLVuaR0ACYeUtrM868/DFvN+o3v93VWEhVxUCAL7lCHsVPZ/l/GF3VziH5T0CIQAAAcIXgbDkJ6fKCoSe3L/d8RrePHAaAFB9XT1zWruiwrTk103NIxcr/1Kfb2UeAUvbtsaNzSMggbDyFjlovXnsYuVf17/FafGsrTp14qL1H0kAAD9Q2m1BPeWIeqVdhcg5LO8RCAEACBC+CIQlH+RcViCUvj2Qc/wYx2uU/HYAQHA7tWOLUju9o9kP3moet1jFl/iSfwfCzLp1zSMggbAyA2GKeeRiFV/oq9Ea22+ttqYdVBEXFQJAUHIEuoqeNyrr6kEHzmF5h0AIAECAqGggdHWrBU8CofTtAVTJ7+v4mkp+Esv52YkAgOqr8OpV7Y2L1orf/dI8aDHfbtnTTcwjYGnLqF3bPAISCCtvo3qvMY9bzLfr/s5CLZ+7XWdPX7b+owsAUEUc54ycg115ePsMQ85heY5ACABAgKhIIHR3v3dPA6E7sbGxbm9XWtHXBgD4r8snj2vLsN6a9/N65iGLVc7mPHyHeQQsa3mhoeYhkEBYOevbYZl50GKVs/a/i1bkoGRtzzzCVYUAUI05XzlY1lV/ZfHFLUodr8M5rOIIhAAABIjyBkLnT0S5+7byHAA5vh7HgZ7jCkXnAz9X/wwAELhOZqZp/Yd/VfT9tc0DVlVt+uP3adqLLTXtNz/TjKZ3m389Vbn0unebR8DStqd9e/MQSCCsnH342lzzkMUqf33+uVTrVuSo4Fqh9R9vAAAfcpwLquiVg1Lp57S8wTks1wiEAAAEiPIGQudPbZU1b0Jhye9f8j7vzv9uHv4MAIGr8PJl5c6ZouVtnjAPVlW9Ke+8XuzPyUljx2jqiy3Nv66qWtovmplHQAJh8C2szzrzcMWqdl3eWqDlsdt14dwV6z/yAAAV5Hx7z4rGQcn9HbG8xTks1wiEAAAECH8KhI7XdP5UFQdXAFC9XDi4T5kDP1Hso/eYhyqLTX3zFbd/Xk5v9bD511cVW/9iiHkELDUQ+kEIJBD6fpGDU8yDFbPZB21jNCsyXSeOnrf+IxAAUA7OcdBXHFf1VeS8Euew3CMQAgAQICryDEJ3ynuLUVdfBwdXAFA9XNi0STmvvaZNzz9jHqisNvnHt2li+Fi3gXBypw/Mv8aq2JoXW5pHwNKW99Zb5iGQQOj7RQxINg9VzHahr0Zr3OBk5ew8Yf1HIgDAQ45zQr5+hp8vrkbkHJZ7BEIAAAKEvwRCxwFTyYMz7t8OAIHtzPLl2vWrX30TXzLvvVez7qtlHql8sRk/rKEpD9yqiU3vUeTjDTWmVRON+M0TGvLi0xrQto36vPkn9XznLXX94H116thRnTp1KvWK+8m9upj/N1XFlj3dxDwClrbcN94wD4EEQt9vRM815oGK+c8Gd0rQppT9Kiqy/lMSAOCO852rfMkXzx/kHFbpCIQAAAQITwOh44DGk5DobSB0fH9Xr13ytcp7dSIAoAoVFCh/9mxtb+b6WXOpz/r38/amPnCLJja5W+Me/5HG/rKxRv7mCX3+21Ya8Mffqu+bbdXzH/+rrv98T506dfJqn3zwvsaPGxf0VxDO/vGtSqtpHwLdbffvf28eAgmEvl/fDsvMoxTzv/UMXay1S7N15XKB9Z+cAIASKvJYm9LOYTnOg5X3vBLnsMpGIAQAIED4QyB0vHZpt3ZwPvjz5dWOAADfKbxwQUfDwrSlUaNSA0xWo4aaWb9qo9S0RrU1qfGdGvfzBgr/xcMa9auf6/PfttKgPzyvfm/8Qb3+/qa6vR+qTv/+2PPo17Gjunb4p3q8+7b6vPknDfjTixry0jMa0bq5wlo10RePN9TER+pqyoPf1cwGNf8TH0t5BuG03/zMPN5V1dIfbGgeAt1tV+vW5iGQQOjbDeuRqA/axpjHKOa/69FukVJW5eratULrP0oBAPr2XJU/BkLOYZWNQAgAAAAAQaIgP18He/bU5jvv9DjCJD7TrOLRr+F3NOnh72n8z+orvMVDGv3MzzT0hZYa+Ltn9dmff6fef/uLur3XTp0//sirK/26/quDerT7uz7939fU/08vacgrv9aI555U2FOPKKL5/ZrwyPc15aHbNeP/op+3m9zpg+tObEx98xXzaFeVS3uquXkIdLedLVuah0ACoW83pt868wDFAmNd/xantcuyCYUAAFQAgRAAAAAAqrmC06d1sFcvba5Tx+sIs/UJ14Fwxn03aPLDdTThsR8o4skfa/TTP9Xw53+hwa+21mevvaJP3/qzurd/R50/+pdX0a/Lvz5Uj/bv6NO3/qzPXntFg1/9jYY//wuFPf1TRfz3gxr/03qa/JM7NKNB1Twfcfrj92nqm69o6h9ba0bTu82DXVVv/Ysh5iHQ3bY1bmweAgmEvl3k4BTz8MQCa4RCAADKj0AIAAAAANVUwcmTXoXBtFq1lHj77Vpx771a+MADinn0UU198kmNfuOP6v8/L6vPW6+rR+g/1OVfHbyKfp0//kjd33tXvd9+Q/1ef1WDfveshr3QUqOfeUzhT/5Y4x77gSY9/D1Nv+8G8yDGim91mxbmIdDdMuvWNQ+BBELfLmJAsnlwYoE5QiEAAN4jEAIAAABANVNw8qT2d+6sTbfdprSaNZX03e9qRd26WtSokeY2bapp//3fGvfMMxr94ov6/H/+R/3+9jd1/+AD76Lfvz9Wt/dD1fvvb6rfn3+vgb9/TkN/20qjfvVzhf/iJxr3sx8q6r/+n6Y1qm0euVj5t/DJ0p9Tabobb1TeO++Yx0ACoe82rPtq89DEAnuEQgAAPEcgBAAAAIAAU1RUpHPnzunw4cPatWuX0tPTtWbNGsVFR2tCx44a+tpr6vfWW+rx/vvq1LGj5+Hv3/9Wz/bt1f9//1fD/vhHjX3hBU186inNfOIJTXz2SY1rdp+iGt+lqfffbB6uWBWtQU2l1fSDGOhmeaGh5jGQQOi79X5viXlgYtVjjlB49UqB9R/ZAAD4LQIhAAAAAPiJCxcu6MiRI8rOztbmzZuVmJioJUuWKDo6WhMmTNCIESPUt29fde7c2fMr/Tp2VI/339dnb72lz9u2Vdhvf6vxISGa8cQTim3cWIt/9COtuuceJd96q9JKu51j6xD7WMVMlv5gQ/MQ6G572rc3j4EEQt9sWI9EfdA2xjwsseq1rn+LU+Ly3VxRCACACwRCAAAAAKhEly5d0rFjx5STk6PMzEwlJydr2bJliomJ0cSJEzVy5Eh99tln6tKli1e3+OzVq5c+HzxYozp31phXX9W4Z57RtObNNbdpUy1u1Egr6tZV0ne/q7SaNX0SYjbVqaPYh+8wj1Ws6rfxV/77HMI9XEFYbRbeP8U8JrHqO0IhAADXIxACAODnOnbsqHr16hVbTk6O9ZcFAEHtypUrOnHihPLy8rRlyxatW7dO8fHxmjt3riZNmqTRo0erf//++uSTT7yKfj169NDgwYMVHh6uadOmacGCBVq5cqVSU1O1fft27d+/X6dPn9a18+d1ZNgwZd5zT5XGmIxnuYowGJf8Uoh5CHQ3nkFYfRY5eL15RGLfrsNrMzW49xSNHDxZIwdPVvd/Tjf/mnwxQiEABK969eqpY8eOZX6fYDrvRiAEAMBP5eTkXBcGnRcZGWn9JQJAtVJQUKD8/Hzt3btX27Zt04YNG7RixQrNmzdPU6ZM0ZgxYzRo0CB169bNq+jXrVs3DRw4UGPGjNGUKVM0b948rVixQuvXr9e2bdu0d+9e5efnq6Cg7OckFV25omNjxyrrBz8wiTGZ996rWffVMg9WrGq38oXm5iHQbSB86y3zGEgg9M3C+yebxyP2n3305gyNi5ykqKioYhvce4r51+arEQoBILg4PnxPICyOQAgAgJ9yFwIjIyOD7oAFAMqrsLBQp0+f1v79+7V9+3alpqZq1apVWrBggaZNm6bw8HANHjxYPXv29Cr6ffLJJ+rfv79Gjx6tSZMmae7cuVq+fLnWrVunLVu2KC8vTydOnNDly5d99R+iE1FR2vKjH5kHmZTftDAPVqxqt/DJRubvO3fLef118xhIIPTNhnVfbR6N2H8WHhZ1XRx0rMu708y/Pl/OEQoLC4p88+c1AMDvON+Zi0BYHIEQAAA/5IiAbdq0cfntjoMbriIEEIyKiop09uxZHTx4UDt37lRaWppWr16thQsXasaMGfriiy/0+eefq1evXl5Fvy5duqhfv34aOXKkJk6cqJiYGC1btkxJSUnKzMxUTk6Ojh07pkuXLlXlf6xOzZunbU2amIcYx7Y2bWIerFgVr0FNpQhJ97gAACAASURBVN96i/l7z9WyX37ZPAYSCH2zHu8uMo9F7D+3FnUXB6OiojRscLg6vD38m/3zL2P0/mvjv1n7PwTmVYY92i3S+lW5hEIAqGZK3o2LQFgcgRAAAD/Upk0b1atXTytXrqzwa5Q8CHLExYq8NgD4WlFRkc6fP6/Dhw/r66+/VkZGhtauXatFixZp1qxZGjdunIYNG6ZPP/1UnTt39jj6de7cWX379tWIESM0fvx4RUdHa8mSJUpMTNTmzZuVnZ2tI0eO6MKFC9Y/Bde5uHWrdv361+YBxtXWhPzUPlqxKl3aY43N33eutqt1a/MYSCCs+Eb2SlLoK/aRiP3n9qKlBcJRo0Z59eGbf3/cRR+93+eb/Sv0s2KB8YP/HV0sML7XNsr0v7//R8uVvf2Y9SEAAKCCVq5cWex8mON/EwiLIxACAOCHHAck5VHaswvbtGlDIARQpS5evKijR49q9+7d2rx5sxITE7V06VLNnj1bEyZM0IgRI9S3b1916dLFqxOOn376qYYOHarIyEjNnDlTixYt0pdffqn09HTt2rVLhw4d0rlz51RUFHhXAlw9eFB5b7+t9Fq1zOOLu219opl5sGJVu9TWLc3fd662vXlz8xhIIKz4wgekmIcx9u3GfeE+EPb55At98Pawb/bhuwOLBcCPP/TuOb3+GhjD+yfqyIGz1ocEAIBycgRBR+gjELpGIAQAwM84Ap/j9qKugl9pByrO38+Z87MLCYQAKuLSpUs6fvy4cnNzlZWVpeTkZC1btkxz5sz55uqCzz77TF27dvXqJGCvXr30+eefKyIiQtOnT1dcXJxWr16ttLQ07dixQwcOHNCZM2cCMvp5ovDiRR3o3l0Zt/jnrRxLbunjDc2jFau6Jb8UYv6ecxmrH3zQPAYSCCu+yMHrzaMY+3a9/jXVZRwMD4vSe3+Y6dVrtf/DFL332rhv9s83x5QeGD/w7vbglRkY278arZkRaTp72kfPEwYAmCEQukYgBADAzzgOWpyv9nM1V88fdI6Arjh/O4EQgLNr167pxIkTysvL09atW5WSkqL4+HjNnTtXkyZNUlhYmAYMGKBPPvnEqxNzPXr00ODBgxUeHq6pU6dq/vz5WrlypVJTU7V9+3bt27dPp06dUmFhofVPgZ3CQp2IilJW/frmscWbZT3TyjxasapbwnPNzN9zrra5Th3zGEggrPjG9ksyj2Ks+Lq8O03hYd/GwcGfTvE6Dvpioa9OLx4Y3yhxBeM/hlR6YPz3B33Vv+9QhY8NV0REhBISEootJyen2AAA/odA6BqBEAAAP+N8n3RXBy/O314y8jmCoqt46EAgBIJHQUGBTp06pX379umrr77Shg0btGLFCs2fP19Tp07V2LFjNWjQIHXv3t2rk2XdunXTwIEDFRYWpsmTJys2NlYJCQlav369tm3bpr179+rkyZMqKCiw/inwe9tXrNCWn/3MPLKUZxk336yFj37fPFyxqtmCZv4bsK1jIIGw4hvUKcE8iLHqOevA2KlTJ0VERBQbgREAqh6B0DUCIQAAfsY5ALoLfY4rAUse2LRp06bM+MczCIHAVlhYqNOnT2v//v3asWOHNm7cqFWrVmnBggWaNm2aIiIiNGTIEPXs2dOrk1ddu3ZV//79NXr0aEVFRWnOnDlavny51q1bpy1btig3N1fHjx/X5cvcZssXjuzapeG//rXerVFDs0P889aNniyzdYh5uGJVtAY1lX6rf97+Ni801DwIEggrtq5vx5mHJMZczVVg7PavMZo+JVbx8fGKi4srFv+GDx9OYAQAP0QgdI1ACACAn3EOhO4OSJyfS+jMEQhLO5AhEAL+p6ioSGfPntXBgwe1c+dOpaen68svv9TChQs1Y8YMffHFFxo6dKh69+7t1QmlLl26qF+/fho5cqQmTpyomJgYLV26VElJScrMzFROTo6OHj2qixcvWv8UBI0L+fma+f77Cr3xRr1bo4berVFDHW6/XSl33WUeWcqzTXXqKKZRbft4xapkaY81Nn/Pudre9u3NgyCBsPwb2StJoa/YhyDGvF3koGQdP3yuzD/7d+/eXWzx8fHFVjIAVnVg3LZtW7HAyHEhgOqIQOgagRAAAD/jLv558n24ghDwL+fPn9fhw4eVnZ2tTZs2ae3atVq8eLFmzZql8ePHa9iwYerTp486d+7s8Umezp07q0+fPho+fLjGjx+v6OhoLVmyRGvXrtWmTZuUnZ2tI0eO6MKFC9b/+XBy7coVrRwxQv/6f//vmzDovPGtWplHlvJu47M8izBYlvq8f75P97RrZx4ECYTlX8TA9eahh7Hy7v3fz9b8qVm6crnybqtuHRhHjBhR7PXj4uIIjAACDoHQNQIhAAB+qKznBDoCYZs2bYr9c0+eQehJRATg3sWLF3X06FHt3r1bmZmZSkpK0tKlSzV79mxNmDBBI0eOVL9+/dSlSxevTr707t1bQ4cOVWRkpGbOnKmFCxfqyy+/VHp6unbt2qVDhw7p7NmzKioqsv4pgJfSY2L0SaNGLsOgY+1q1dLa++83Dy3lWVajhpp1Xy3zeMUqf0kvPWX+fnO1vHfeMQ+CBMLyL3JQinnkYayi6/q3OKUn7ZU/HqYRGAGAQOgOgRAAAD/kCH3uDlzcPYPQ+fakrjh/O4EQ+Nbly5d1/Phx5ebmKisrS+vWrdPy5cs1Z84cRUVFadSoUerfv7+6du3q1QmRnj17asiQIYqIiND06dMVFxenVatWaePGjdqxY4cOHDigM2fOqLCw0PqnAJUgLy1Ng3/xi1LDoPOGNmtmHlrKu5TftDCPV6zyl/Ccf75H8/76V/MgSCAs/8L6JprHHcZ8tYEd47U/N9/6EMSnDh48WCwwJiYmFguMkyZNKhYAvX0OdkUDY1paWrHAmJ9fvX7+AfgGgdA1AiEAAH7I+RaiJa8GLOsZhY4rBEtGQucfRyBEMCgoKNDJkye1Z88ebdu2TSkpKUpISFBsbKwmT56ssLAwDRgwQN26dfPqJEWPHj00aNAgjR07VlOnTtX8+fO1cuVKbdiwQV999ZX27dunU6dOEf2C2PmTJzU9NFTtatXyOA46Fh+gkXBr0ybm8YpV/uY9eo/5e83Vctq2NQ+CBMLyb1CnBPOow5gvF/rKLE0fu1FnT1+2PiTxC9aBccCAAcVef/bs2QRGIAgRCF0jEAIA4KdKBr2SKy3wlfbjeAYhAllhYaFOnTqlffv26auvvlJqaqpWrlyp+fPna+rUqRo7dqwGDx6sHj16eHXioFu3bhowYIDCwsI0efJkxcbGKj4+XikpKdq2bZv27NmjkydPqqCg8p4vg8BXVFioNRER+tedd3odBh3r9cAD2lizpnlwKc9WtWxsHrBY5S+97t3m77WSy375ZfMgSCAs//79l3nmQYexytiH/zNHCfN3qLDAD+87GkAIjAB8gUDoGoEQAAA/53xFYGm3Dy3JcRtSxxzPKyQQwt8UFhbqzJkzOnDggHbs2KGNGzdq9erViouL0/Tp0xUREaEhQ4aoV69eXv1lvmvXrurfv79GjRqlqKgozZkzR8uXL1dycrKysrKUm5ur48eP6/JlPt2NituXmam+jz5a7jDovHmtWpkHl/Js6y+5zWgwLL35T83fayW36+mnzYMggbB8C+uzzjziMFbZ69V+sbZlHLI+VAlaJQNjWlpascAYHR1dLAD279/fNDAePHjQ+qcMqJYIhK4RCAEACDIEQlSFoqIinT17VocOHdKuXbuUnp6uL7/8UgsXLtTMmTMVGRmpoUOHqnfv3l79BbtLly7q16+fRo4cqQkTJmj27NlaunSpkpKSlJmZqd27d+vo0aO6ePGi9U8BgkRFbifqbh/ffbc23HabeXTxejfcoKWPNzQPWKxyl/q8/wXs7Y89Zh4ECYTlW+Sg9ebxhrGq2vjP1+lM/iXrQxd4KT8/3zQw9uzZs9jrT548uVhgTEpKIjACKDcCIQAAQYZAiIq4cOGCjhw5ouzsbG3atEmJiYlasmSJoqOjNX78eA0fPlx9+/ZV586dPf5Lb+fOndWnTx8NGzZM48eP16xZs7R48WKtXbtWmzZtUnZ2tg4fPqzz589b/+cD3/DF7URL24yQEPPoUp5lPdPKPGCxyl3iS/4XCLc0aGAeBAmE5Q2EKebRhrGq3IevzdXqxV9z29EgQmAE4M8IhAAABBkCIUq6ePGijh07ppycHGVmZiopKUlLly5VTEyMJk6cqJEjR6pfv37q0qWLV38Z7d27t4YOHaovvvhCM2bM0MKFC/Xll18qPT1dO3fu1MGDB3X27FkVFXGCBIEld8MGn91O1N063H67Uu66yzy8eLuMm29W7MN3mEcsVnlb9nQT8/fZde+72rXNgyCBsHwb1XuNebBhzGK931+i3duPWx/SIACUDIzbtm0rFhjj4uKKBcDhw4cTGAF4jEAIAECQIRAGh8uXL+v48ePKy8vTli1btG7dOi1fvlxz5szRpEmTNHr0aPXv319du3b1+i+IQ4YMUUREhKZNm6YFCxZo1apV2rhxo3bs2KH9+/fr9OnTKiwstP4pAHzu8vnziu7Qwae3Ey1t4wP0WYQZz4aYRyxWeZvz8B3m7zFXsw6CBMLyrW+HZeahhjHLTRmdqvNnr1gf4qAau3jxomlg7NSpU7HXj4iIKBYYExISigXGYHnuG+AvCIQAAAQZAmHgKigoUH5+vvbu3att27Zp/fr1SkhI0Lx58zR58mSNGTNGAwcOVLdu3bz6C1v37t01aNAgjR07VlOnTtX8+fO1YsUKbdiwQV999ZX27dun/Px8FRQUWP8UAGa+io9X1/vuq5Iw6Fi7WrW09v77zcOLt8u8917FNKptHrJY5S297t3m77PrAmH79uZRkEDo/T58ba55oGHMeh+/EavkFTniphrwRwRGoHojEAIAABgqLCzUqVOntH//fm3fvl2pqalauXKl5s+fr2nTpik8PFyDBw9Wjx49vPpL1CeffKIBAwYoLCxMkydP1ty5cxUfH6+UlBRt3bpVeXl5OnHihK5du2b9UwD4tdOHDmnCn/9cpWHQeUObNTMPL+XZxmd5FmF1Xtov/O99SSAMvIX1WWceZhjzpw3unKBDe09bH/oAPlVWYIyPj78uABIYgapDIAQAAPCxoqIinTlzRgcOHNDOnTuVlpam1atXKy4uTtOnT9cXX3yhzz//XL169fLqLzZdu3bVZ599plGjRikqKkpz5szRsmXLlJycrKysLOXm5ur48eO6dOmS9U8BEPCKioq0JjxcH9apYxYHHYsPwEiY1aihZta3D1mscrb+xRDz99h1gbBdO/MoSCD0bpGDU8yDDGP+tvavRit2cqauXObOHYCDc2DcvXu3eWCMi4srFhi3bdtWLDBevHjR+qcM8BiBEAAAP3L8+PHrDj5Z4Gzo0KHq3bu313/h6Nu3r0aMGKEJEyYoOjpay5YtU2JiojZv3qzdu3fryJEjunDhgvXbEwgaR77+WkN++UvzMOhYrwce0MaaNc0DjLdLfKaZechilbM1L7Y0f3+VXN7f/24eBQmE3i1iQLJ5jGHMX9crdLFyd56wPiQCqgXrwDhixAjzcxWs/EtLS7N+C1cqAiEAAH7kwIEDPj8YZTb79NNPNWzYMEVGRmrmzJlaunSp1qxZo/T0dGVnZ+vw4cM6d+6c9VsOgJOiwkLFDxmi926+2TwKlty8Vq3MA4y32/qzn5qHLFY5W/Z0E/P3V8nlvvGGeRQkEHq3ET3XmEcYxvx5oa/M0txJm3X1ClcTApa8DYw9e/Y0Px/BfLf4+Hjrt2ClIhACAOBHLl++fN3BJwucHThwQGfOnLF+GwEoh8M7d2pA8+bmIdDdPr77bm247TbzCOPtVrVsbB6zmO83+8e3Kq2m/fvLeTlt25pHQQKhd+vbYZl5gGEsEMbVhEBgO3jwoPm5Clb+5efnW7+FKhWBEAAAAEDQ8uerBktuaoj/PfetrG39ZQvzmMUqZ+kPNjR/fzkv+4UXzKMggdDzDeuRqA/axpiHF8YCZVxNCACoDARCAAAAAEHJ368aLLn3atdWcv365iHGq91wgxY+8n3zmMV8v7Snmtu/v5y2s2VL8yhIIPR84f1TzIMLY4E4riYEAPgSgRAAAABAUAmkqwZLbkyLFuYhxttltg4xj1nM91v/on9d0br9scfMoyCB0PNFDiIQMlbecTUhAMBXCIQAAASQ/Px8RUVFKTY21ievFxUVpVWrVpX5/WJjYxUVFfXNfPGaAGDheF5eQF016GqrmjQxjzHebFOdOop9+A7zoMV8u9Vt/CtWb2nQwDwKEgg9X8SAZPPIwligj6sJAfijVatWFTt/FBUVVaHn+JU8H1XWOSlXP6Y0wX4Oi0AIAEAAcRzk+CIQOg7ayjoQcvw7HUo7wMrIyKjwwR8AVIqiIn0VHq65v/yleeCr6Po3bWoeY7xdxrNcRVjdtvDJRubvq2Lvsdq1zaMggdDzDeu+2jyuMFYdFrM8Txl7z6mwyPpAC0Cwc3yg3d0yMjKq5PU4h+UdAiEAAAHCceDii0Do/Imu0gJhbm7udd/H8XW4OhgL9k9eAfBP5w8e1MKQEEXWqKHIGjU0oWVL88hX0S0OsFuNZt57r2bdV8s8ajEfrkFNpdW0f285Ly801DwMEgg9W+/3lpiHFcYCfQN7fqlJ645o0rojiss8oVMXrlkfcgEIYu7CnfO5LG9CnPNVgM6cz2eVfD3OYXmPQAgAQAAo+cmpigTCkp+6Ku1gyHHg5Xwg5TjgKvk1OL5vMH/yCoD/2TVliiZ973vfxMHIGjU06XvfU9e6dc0jX0XWtX59pd50k3mQ8WYpv2lhH7WYT5f+YEPz95Xz9rRvbx4GCYRlb1iPRH3QNsY8rjAWyHv/jzGak3r0m0A4ad0RTU05ou2HLlgfegEIQo4I5+5clatzS6VxPgfmiiMelnw9zmF5j0AIAEAAcBwYuTuw8YTjxzqioKtPVpXkOGDKzc297nWcvwbHwVuwf/IKgP84f/Cglj7/fLEw6LzZzZqZR76KbnZIiHmQ8WZbmvyXZta3j1rMd9v4K/+6kpVAGBgL759iHlcYC/TFxOcVi4POW74tXxevFlofigEIIo5g53zuqCLKOvflCJIlz0FxDst7BEIAAPyc8yegHAcxFQmEjk9HeRMIXX36yvnHOb4fAPiDnDlzNKlOHbdx0LGoVq3MI19F1uH227XhttvMo4w3S3ymmXnUYr5b8kv+FamtoyCB0LNFDl5vHlcYC+QNH7TObRx0bFbqUe07edn6kAxAkCjtar/ycL6C0NUVfuW5gpBzWK4RCAEA8GMlP+lUkUDo7rUr+gxCx9fk7QOnAcDXLh47poQ//KHMMOjYxFtvVa8GDcxDX0U2NcCuItz6BIGwOm3lC83N31POy3vrLfMwSCAse+H9k80DC2OBug9fn6vZJW4tWtrW7T6ja4VF1odoAKqxkuepSj4ip7y38XR+1qAn/1ziHFZ5EAgBAPBjJQ+mqjoQSt9+MsvxNZQ8EHN8OwBYOpyUpKl163ocBx2LfuQR88hXkb1Xu7aS69c3DzPebOnjDc3DFvPNFj7ZyPz95LzcN94wD4MEwrI3rPtq88jCWKAudvU+j+OgY3PSj+vomSvWh2oAqinnD7Y7x7uSK0+QK+313OEclncIhAAA+ClXt0awCITStwdQJf/djtco+Uks52cdAkClKipSRt++GnfDDV7Hwepyq9ExLfzrOXBlbUtIS/OwxXy0BjWVfust5u8px3b//vfmYZBAWPZ6vLvIPLIwFojz5Nai7jZ53RFt2ndOXEsIwNcc54XcnQdy/nZvnlHo6kpE55X2WpzD8hyBEAAAP+TugctWgdCd2NhYt7c/9eXXCgCuXDhyRItbty53GKxOtxpd1aSJeZzxeDfcoIWPfN8+bjGfLO2xxvbvqf/brtatzcMggbD0jeyVpNBX7EMLY4E2b28t6m5LtpzU+csF1odwAKoR5wDo7ipBd+e43HEOd6UFR2+vSuQc1vUIhAAA+BnnAyF33+YPgdDx4x2f2nJc8ej8KS5X/wwAfKG8txQt7Vaj7fwg9JV3/Zs2NY8z3iyzdYh52GK+WWrrlubvJ8d2tmxpHgYJhKUvfECKeWhhLBBXnluLutuMDUe1+9hF60M5ANWEc7Bz96zB0s5zueK4AtDd+Srnf6e3XyfnsIojEAIA4Gccn6zyZBUJhRUNhCX//SXv8+7838LDnwH4SlFBQYVvKepu00JCzENfRbY4gG41uqlOHcU0qm0et1jFl/xSiPn7ybFtjRubh0ECYemLHLzePLQwFmgbG5bmszjovLW7TutqQaH1oR2AAOdJ/PM2EJYVHJ2/j6cxj3NYrhEIAQDwM4EQCB1fo/OBGAdXACrbhSNHtKBlS5+HQcfGf+c7AX2r0a716yv1ppvMI42n2/hsK/O4xSq+hOeamb+XHMusW9c8DBIIS9/YfknmsYWxQFrHt+M0ywe3FnW3uenHdeTMFetDPAABrqxY5+3dsDwJhI5zUJ4EQs5huUcgBAAggPjLLUZd/TgOrgBUpv3x8T69pWh1vdXo7BD/uZqrrGU1aqhZ99UyD1ysYlvQrL75e+mb3Xij8t55xzwOEgjdb1CnBPPgwlggLXbtgUqLg45NXndEm/adU5H1wR6AgOW4Nae780vePoPQm1uMlhYRHTiH5R6BEACAAOIPgdBxwFTyIIz7twOoDIVXr2p9x46KrFmz0uNgdbjVaIfbb1fKXXfZhxoPl/KbFuaBi1VwDWoq/dZbzN9LjuWFhprHQQKh+3V9O848uDAWKKusW4u6W8JX+bp4pcD60A9AAHK+hWjJuOZtzCv5Y0qesyrt21zhHFbpCIQAAAQQTwJhWZ/ccihPIHT8+139mJJfmy9jJoDgdGb3bsX+/OdVFgadbzU64Mc/No995d34Vq3MI42n29q0iX3gYhVe2mONzd9Lju1p3948DhIIXW9krySFvmIfXRgLhFX2rUXdLXrjMR0+zS1HAXjPOdy5mrvo5u4cVlmP3/HkXBPnsMpGIAQAIIBYB0LHa3vyoOjy3r4UACTp62nTNPG7363yOOjYzIce0ns33mge+8qzdrVqae3995uHGk+3qmVj88DFKrbU5/0nSu/hCkK/XcTA9ebRhbFAWWzyoSqPg863HM3af976UBBAgHLcutN5pSnrHJY3sdHda3MOyz0CIQAAAAC/cfXcOa164w2zMFgsEgbwrUaHNmtmHmo83dYWzc0DF6vYkl56yvx95BjPIPTfRQ5KMY8ujAXCJkRlmcXBkrccvXy10PrQEABQiQiEAAAAAPzCsfR0zbz/fvMw+M1q1gzoW43GB1AkXPp4Q/PIxcq/hOf8572W99Zb5nGQQOh6YX0TzcMLY/6+jm/HafqGqr+1qLvFpB3TsbNXrQ8RAQCVhEAIAAAAwFZRkTI//1zjv/Md+yhYYoF8q9FeDzygjTVrmgcbT5b1TCvzyMXKv3mP3mP+HnIs5/XXzeMggdD1BnVKMI8vjPn7LG8t6m5TUo5o+6EL1keLAIBKQCAEAAAAYObaxYta8ac/mYfA6nqr0Xmt/OfZcKUt4+abFfvwHeahi5V/6XXvNn8fpdeooeyXXzaPgwRC1/v3X+aZxxfG/Hn+cmtRd1uxPV9XrnHLUQCoTgiEAAAAAEyc3bNHcx591DwAenKr0aFNm5rHvvLs47vvVupNN5lHG0+2+dkQ88jFKhAIm//U/D2UXqOGdrVubR4HCYTXL6zPOvP4wpg/r1v7xX51a1F3i804rtMXr1kfQgIAfIRACAAAAKDKHVi1SpPvvNM+/nm46ffdpw9uucU8+JVns0NCzKONJ9tUp45iGtU2D12sfEt93j+uVt3evLl5HCQQXr/IQevNAwxj/rzYlMPm8c/TTd9wVPtOXrY+lAQA+ACBEAAAAECVyho6VONuuME8+nm76KeeMo995VmH229Xyl13mYcbT7bxWZ5FGKhLfMk/AuHWBx80j4MEQleBMMU8wDDmr5savd08+pVnm/edsz6kBABUEIEQAAAAQJUIhOcNlroAvtXo+AB5FmFWo4aaWd8+djHvt+zpJubvn/QaNbS5Th3zOEggvH6jeq8xjzCM+eO6tV+sqevtY195x3MJASCwEQgBAAAAVLqAed5gGQvUW422q1VLa++/3zzeeLLEZ5qZxy7m/eY8fIf5e8cx6zhIILx+fTssMw8xjPnjAunWou7GcwkBIHARCAEAAABUqrOJiZr+gx+Yxz1fbXZIiHnwK8+GNmtmHm482daf/dQ8drHyLb3u3ebvn/QaNZQXGkog9LN9+Npc8xDDmL8tUG8t6mo8lxAAAhOBEAAAAEClORYRoYzvfEdZLVqYhz1fLqxZM/PgV57FB0gkXNWysXnsYt4v7Rf+8f7a2749gdCPFtZnnXmIYczf1vvjhIC+tai7Ze4/b33oCQDwAoEQAAAAgM8VFRRoT7t2xU7abwwJMQ97vtqU739fH9epYx78vF2vBx7Qxpo1zQNOWdv6yxbmsYt5v/Uvhpi/d9Jr1NCedu0IhH60yMEp5jGGMX9a6CuzNHeDfcyrrK3ddVrXCoqsD0UBAB4gEAIAAADwqYIzZ7Tr17++/sR9zZpa2ayZedzz1Wa3bGke/Mqzea1amQecMnfDDVr4yPfNgxfzbmtebGn/3qlRQ3nvvEMg9KNFDEg2DzKM+dNmxO4yj3iVvbjMEzp3qcD6kBQAUAYCIQAAAACfubRjh7b+5CduT9xvuuMOxTZsaB73fLVAvNXox3ffrQ233WYeccpa1q+fMg9ezLste7qJ+fsmvUYN5f31rwRCP9qInmvMgwxj/rLqemtRV5uZelRHz1yxPjQFAJSCQAgAAADAJ86sWKFNt99edvhp2FATa9c2j3u+WKDeanRqiH/cCrK0Zdx8s2IfvsM8o6DHZQAAIABJREFUejHPN/vHtyqtpv17J6dtWwKhH61vh2XmUYYxf1h1v7Woq01JOaKdhy9YH6ICANwgEAIAAACosGMREUqvVcvzq8NatDCPe75aTIsW5sHP271Xu7aS69c3DzllRsJnQ8yjF/Nu6Q82NH/fZL/8MoHQTzasR6I+aBtjHmYY84fNWphtHuyslrL7jAoKeS4hAPgbAiEAAACAciu8ckV72rUr10n8jSEh5nHPVxsXgJFwTIsW5iGnrGXee69m3VfLPHoxz5f2VHPz982up58mEPrJwvunmEcZxvxhA3t+qSkp9qHOcou3nNSlq4XWh64AACcEQgAAAADlcu3ECe2oSGSqWVMrmzUzj3u+2KTvfS8gbzW6qol/PDOutKU+29I8ejHPt/5F+9vXbn/sMQKhnyxyEIGQsff/GKM5qUfNA50/bE76cZ26cM36EBYA8H8IhAAAAAC8dmnHDm350Y8qfCJ/0x13KLZhQ/PA54sF4q1G+zdtah5zylpWo4aaWd8+fDHPtrqN/ZWpWxo0IBD6ySIGJJvHGcasN3tpjnmY86dN33BUR85csT6UBQCIQAgAAADAS6cWLNCm22/3XQBq2FCTb7/dPPD5YoF4q9HFAXCr0cRnmpmHL+bZFj7ZyPz9klG7NoHQTzas+2rzOMOY5bi1qOtNSTmi7KMXrQ9pASDoEQgBAAAAeOz4xIlKr1XL5yf0s6rRrUa71q1rHv28Wdf69ZV6003mUae0bX2CQBgwa1BTaTXt3zMEQv9Yj3cXmQcaxqzGrUXLXsbec9aHtgAQ1AiEAAAAADxysHfvSj2hvykkxDzw+WKzmzUzj37ebu5TT5kHnbK29PGG9vGLebT0Bxuav1/2tG9PIDTesB6JCn3FPtIwZrWY+DzzABcIS/z6tAoKi6wPcwEgKBEIAQAAAJSqqKBAeW+/XSUn9dc8+aR54PPFJrRsaR79vNnHd9+tDbfdZh51StuWkJbm4Yt5to2/sr9tLYHQfuH9U8wDDWNWGz5onXl4C6Qt2XJSl64WWh/yAkDQIRACAAAAcKvwwgV9/fzzVXZSP+Pmm7XwoYfMA19FF4i3Gp0aEmIedUrdDTdo4SPfN49frOwlv2T/XtrTrh2B0HiRg9ebRxrGLPb+H2M0m1uLer056cd19tI160NfAAgqBEIAAAAALl09dkzbmzWr8hP7mfXqafqdd5pHvoou0G41+l7t2kquX9887JT63mgdYh6/WNlb+UJz8/dK3t//TiA0v4Iw2TzUMGYxbi1a/s1KPar881etD4EBIGgQCAEAAABc5/Lu3dpy//1mJ/e3PPKIxt1wg3nkq+iiWrUyD3/ebEwL+1tDlrZNdeooplFt8wDGSt/CJxuZv1dy33iDQGi8Yd1Xm4caxqp63Fq04pux4agOnb5ifSgMAEGBQAgAAACgmPNpacq8+27zE/ybnnrKPPBVdBNvvVW9GjQwD3/ebFWTJua/9qUt49mnzAMYK2MNair91ltM3yc5bdsSCI3X491F5rGGsarch6/P5daiPtqUlCPad/Ky9SExAFR7BEIAAAAA3zi9dKkybrE9se+8NU8+aR75KrroRx5Ruxr24c/T9W/a1PzXvbRl3nuvZt1Xyz6CsVKX9lhj0/dJ9gsvEAgNN7JXkkJfsQ82jFXlYlfvMw9r1WmT1x3RriMXrA+NAaBaIxACAAAAkCQdnzhR6bVqmQcg52XcfLMWPvSQeeSr6KY89ZR5+PNmi/38VqMpv2lhHsBY6Utt3dL0PbKzZUsCoeHCB6SYxxrGqnJjw9LMg1p1Xeb+89aHyABQbREIAQAAAOjIiBHm0cfdMuvV0/Q77zSPfBVZoN1qtGv9+kq96SbzX3t329q0iXkAY6Uv+aUQ0/fI9sceIxAaLnLwevNgw1hV7cPX52oWtxat1CVnn1FRUZH14TIAVDsEQgAAACCIFRUVad+HH5oHn7K25ZFHNO6GG8xDX0UWaLcanR1iG3jK2pqQn5pHMOZ+Cc81s/09o0EDAqHhxvZLMo82jFXVuLVo1WzNzlMqKCQSAoAvEQgBAACAIFV07Zpy//xn89Dj6Ta3amUe+Sq6aSEh5uHP03W4/Xal3HWX+a+7u219opl5BGPuN+/Re0zfHxm1axMIDTeoU4J5tGGsKsatRat2y7fl62oBkRAAfIVACAAAAAShwsuXlf3yy+aRx9ulBHgkHP+d72jAj39sHv883fhWrcx/zUvb0scbmocw5n4Zde4wfX/khYYSCI3W9e0483DDWGWv49tx3FrUYIuzTurKtULrQ2kAqBYIhAAAAECQKTh/Xrt+9SvzuFOu3Xijlj7yiHnoq8hmPvRQwNxqtF2tWlp7//32v+5ulvVMK/MIxtwv7bHGpu+PPe3bEwgNNrJXkkJfsY83jFX2YpMPmceyYN2CzSd07nKB9SE1AAQ8AiEAAAAQRK6dOqUd//3f5mGnItt8112Kvvde89BXkQXSrUaHNrN9llxpy7j5ZsU+fId5CGOul/q87RWoBEKbRQxcbx5uGKvsRX6xyTySBfti0o7pzMVr1ofWABDQCIQAAABAkLh69Ki+euQR86jji2X95CeaWLu2eegr7wLtVqPxfhwJNz8bYh7CmOslvfSUbSDkGYQmixyUYh5vGKvMcWtR/9ms1KM6ef6q9SE2AAQsAiEAAAAQBK7s3autDz5oHnN8GglbtDAPfRXZzIce0ns33mge/zxZrwce0MaaNc1/zV1tU506imlU2zyGseuX8JxtWM576y0CocHC+iaaBxzGKnPcWtS/NmPDUR07e8X6UBsAAhKBEAAAAKjmLn39tbIaNDAPOZWxjSEh5qGvQpEwgG41Gteypfmvt9v3wbM8i9AfN+/Re0zfF7lvvEEgNNigTgnmAYexytqEqCzzIMau37T1R7T35CXrQ24ACDgEQgAAAKAau5CVpcx7bE/SV+pq1tTKZs3MQ1+5V7OmhjZtah7/PFnX+vWVetNN9r/mLpbVqKFm1rcPYuz6pde92+x9sfv3vycQGuzff5lnHnEYq4x1a79Y0zdwa1F/3eR1R7TnBJEQALxBIAQAAMD/Z+/cg6sq70ZNIDWBQ5IegxAmX5hwESyQihPKIWLY+lVoPSic6VSnjh3HTkeToIDSIAxE+MSiWFFpAUOkREAKBAmtSEFoQAxhh9wTolyEJFxi5SIoKneS3/nDbg0xl51krfVba6/nmXn+kNy275t2ePfj+1sQoHydny9lERHq8cZsS8PDZV1UlH7sa6er+/RxzKjRLI9Hfb+bM+/nI9RjGDYRCEfcrvY7cWjMGAKhxS56fo96xEE0y2wvo0XtLpEQAKBtEAgBAAAAAAKQ8zk5Utqtm3q0scqKQYNkeUiIeuxrr04ZNTo5LEy8kZHq+92UlUOHqMcw/KEFv0xU+504OGoUgdBiM+bnq0ccRDNktKhzXLHnpBw+dVH7r+IAAI6AQAgAAAAAEGB88Y9/SIlNR0GaGgkTEtRDX7t10KjRZYl6wac1d4warB7E8EZzH9D7fflo8GACoeWB0KsechCNltGizpRICADQOgRCAAAAAIAA4sutW6UkJEQ91GhZ6PHox752urpPH5nUtat6AGzNpM6d5cN+/dT3uikr70pQD2J4o1vvHqL2+1DesyeB0GL/PGeXesxBNNps72fqsQuJhAAAZkAgBAAAAAAIEL7evdvVcbC4UycpDgqSnPh49djXXrMSE9UDoD8uiI/X3+um7NJFtgyPVY9i+L3v3Bau9/sQHCw1jz9OILTQuZO3qsccRCNdtW6/euRCIiEAgFkQCAEAAAAAAoCvd++W0v/1v/QDjQ0sDQ+X7NhY9djXXp0yanSbTSNhxT2J6lEMb7S4Zw+134ea5GQCoYVO+c0G9aCDaJRzpm6XVfn6gQs77v5/X9D+qzoAgC0hEAIAAAAAOBziYBORKDZWVoSFqce+9uiUUaOz+/eXwqAg9b1ubEloqGTfFq4exfB7i+7Ui8lHU1IIhBa56Pk96kEH0Ug37NUPW0gkBAAwEwIhAACAg6iqqpLevXvLuHHjtF8KANgE4mDzVjBq1HQ3Jiaq73NTloz1qEcx/N78+z1qvwtHuUFomRkve9WDDqJRMlo0MD10kkgIANAQAiEAAICDGDduHIEQAL6DONi6pR6Peuxrr4vi49UDYGtO7dFD9nbvrr7PjS2PipK1fTqrhzH81l33j1L7XeAZhNaZ/mKeetRBNEJGiwa2REIAgO8hEAIAADiEjIwM6d27N4EQAERE5EJJCXHQT3eNHKke+9rjyl69ZGpEhHoEbM1VHr3bYS1ZMHaUehjDb9169xC134Oaxx4jEFrk68/tUg87iB01eQKjRd1g9ZlL2n+VBwCwBQRCAAAAB+AbLUogBACRb+Ng2f/+3+oBximWhIbKpoED1YNfe1yfkKAeAFtzYkiI5EVHq+9zYyv6xsqaaP04hp0k69ZuUhSk83tQ9fDDBEKLnDt5q3rcQeyoazcdVo9XaL4riIQAACJCIAQAAHAEvjCYk5PTbCD0fU5VVVWT36NhZAQA50IcbJ/lvXvL6ptvVg9+7fGNESPUI2BrLk5IUN/jpsy9J149juG3Fg+IVfkdODx+PIHQAl9Ny5VJD65XjzuIHXHO1O2y0qsfr9C6SHji3GXtv9oDAKhCIAQAALA5qamp0rt3b8nIyPgu8jUVCBt+XlP4RpSmpqaa/ZIBwCSIgx1zX1yceuxrj04ZNbpjiN4Yyeas/BmB0C4WjR6h8jtwaMwYAqEFvjHPqx53EDsio0Xd6SovkRAA3A2BEAAAwMY0vjHYUiBs6XahiMi4ceO+u4UIAM7j0oEDxEEDLPV41INfe3TCqNF5Q4eq729T5tz5E/U4hp0k/36dZ1XuHzGCQGiBGfMJhOhsGS3qXld5T8pnX17R/qs+AIAKBEIAAAAb03hsaEuBsKnP98F4UQBnc7mqSip691YPLYHirpEj1YNfe3zTAZFwsw1HjVbelaAex7CT7Byn87tROWAAgdAC01/MUw88iO31pec+YLSoy307/xSREABcCYEQAADApjQ1MrS1QNjcmFHGiwI4lyuffir7+vZVjyyBZEloqGwaOFA9+LXVt378Y5nRs6d6BGzJGdHRUhgUpL7HN9ili2yK66UeyNzuppE6/z9WFhFBILTAV2ftVI88iO3xyV+vl3cKTqkHKtR3TcEpOXfhmvZf/QEALIVACAAAYEOaC3qtBcLmPu4bL9r4ZiEA2Jtrn38uHw0erB9YAtDy3r1l9c03q0e/tpo1YoR6BGzNjYmJ6vv7g/0e41EPZK43JkiKgnT2n0BovmlPvKceehDb4/ptNephCu3jusLTREIAcBUEQgAAAJvR0jjQ1gKhyA+fNejP1wCA/bj+1Veyf/hw9bASyO6Li5M3u3RRj35t1e6jRqf26CF7u3dX39+GlkZESPZt4fqRzOUWD4hV2f+a5GQCoZm3B9NyJXmCfuhBbKsvPfeBepBC+7mu8LR8dYlICADugEAIAABgM3y3B/2xqejX+Pah758bjx0FAPtSd+mSHPR41KOKGyxLTFQPfm3VCaNGV9nw97dkLLcItS38b53nEB5LSSEQmugb87zqoQexrTJaFFvyneIzcuHKde0jAQCA6RAIAQAAbEZHA2HjG4iMFwVwFvXXrsnhcePUY4qb9DowEmbFx6tHwJacGBIiedHR6nvb0PKoKFnbp7N6JHOzeQ/ohOOjSUkEQhPNeDlfPfYgtlVGi2Jr/r30jFy6Wqd9NAAAMBUCIQAAgIPwd1xoamrqd2NGGS8K4Bzq6+qk6je/UQ8prjM4WLbExalHv7aamZioHgJbcnGCzm2xlvTem6Aeydxszn0jVPa95vHHCYQmuuSF3eqxB7EtvjZ/j3p8Qme4qeJzuXqdSAgAgQuBEAAAwEH4Gwh9YdCn73mEAGBvjiYlqQcUt1oWGSnroqLUo19bXN6tm+1Hje4YMkR9bxtaOXSIeiRzs5tG9lXZ95pHHyUQmugr03PUgw+iv055eINkMVoU2+DWyrNyva5e+5gAAGAKBEIAAAAH4W8gFJEbAiEA2J9P58xRjydut2LQIFkeEqIe/tqi3UeNzhs6VH1fG7vLc7t6KHOtMUFS3K2r5Xte9eCDBEITTXviPfXog+ivG3KOqQcndJ45+7+Q+noiIQAEHgRCAAAAB9GWQOgbM5qammrBKwOAjnA6PV09muC3ViQkqEe/tmr3UaObbTZqtPJn8fqhzMUWDRts+Z4fHj+eQGiSC2fvluQJ+tEH0R8ZLYodMb/qvPaRAQDAcAiEAAAAAACKnF2zRoqDgtSjCX5vocejHv3a4vJu3WR2TIx6CGzOGdHRUnDTTer72tAtw2PVQ5lbLRgzyvL9PnT33QRCk3zjRa969EH0R0aLohGWHf9a++gAAGAoBEIAAAAAACW+eO89Ke7SRT2WYCODgmRLXJx6+GuL6+LiJKmTfgxsziyPR39fG1hxT6J6KHOreQ9Y/7uwf9gwAqFJZrycrx5+EP0xe+dx9biEgeGR0xe1jxAAAIZBIAQAAAAAUODr/HwpCQ1VDyXYtGWRkbIuKko9/LXFtz0e9RDYnJPDwsQbGam+rz5LQkNlU1wv9VjmRrf/It7y/d4XE0MgNMklL+xWDz+IrblkUZF6VMLAccWek3Ls7CXtowQAgCEQCAEAAAAALOZKba2UKcSSD2+7Td4fM0Z23nGHFHTrph5p7G7FoEGyPCREPfz567If/cjWo0aXJSaq72lDy8d41GOZG93401ss3+uSkBACoUnOn7ZdPf4gtuSUhzfIWkaLosGu8p6U019d1T5SAAB0GAIhAAAAAICFXD9/Xj4aOtTSN8cLunWTrGeflczMzO9cuXix7LjjDvVIY3crEhLUw1+gjBpN6txZPuzXT31PfZZGRMj6viHqwcyNlkSEW77fBEJznPG7d9UDEGJLMloUzXJNwSk5f+ma9tECAKBDEAgBAAAAACyi/upVOfTzn1v+xviGSZNuiIMNI6G3Rw/1UGN3Cz0e9fAXKKNGF8RbP16yxb0dy7MINSwaNtjyvT6akkIgNNiFs3dL8gT9AITYnIwWRbPdUHxGLl2t0z5iAAC0GwIhAACAjTh//rxs27YNEQPUdSkp8tadd1rr2LFNxkGf/5wwQT3S2N6gIMmJj1cPf20ZNfrirbeqx8Dm3GajSFjRN1bW9umsHszcZsEvrR83SyA03vSX8tUDEGJzpv7uXUaLoiVurjgr167Xa7+VAADQLgiEAAAANuLEiRMybdo0RETDnDNnTouB8O+//716pHGCpeHhkh0bqx7//HXNwIEyMThYPQY25ez+/dX3s6HeexPUg5nb3P3AaMv3+WhSEoHQYDPme9UjEGJzZuf9Wz0coXvceeALqa8nEgKA8yAQAgAA2AhuECIGpn9/+WXrbw5yg9BwK2JjZUVYmHr88zsS2njU6OaEBPX99Fk5dIh6MHOb239h/S3Smt//nkBosIvm5qpHIMSm/GtmhXowQvdZfPRr7bcTAADaDIEQAAAAAMBEvs7Pl+LgYNUAsn769Cbj4AqeQdhmKxg1aogzoqOl4Kab1PfT545Rg9WjmZvc+NNbLN/j6kceIRAa7Pxp29VDEGJjU3/3rqzey2hR1PGTUxe1jx4AAG2CQAgAAAAAYBKXDh+WsshI9fhR0K3bDyLhisWLZccdd6i/Nida6vGox79AGDWa5fGo76XPyrsYM2q1xT2t/Y8Tqh58kEBosH/47Ub1GITYWEaLoqYrvCfl1FdXtI8gAAB+QyAEAAAAADCBa2fOSKXNnrX24W23yT8nTJAdd9whBd26qb8eJ7tr5Ej1+Of0UaOTw8LEa4OAXtypkxR36SJbhseqRzM3WTzidkv3+PB99xEIDXTR83vUQxBiYxktinZwTcEpOX/xmvZRBADALwiEAAAAAAAGU3fxohz4P/9HP3qgaZaEhsqmgQPV459fBgXJgqFD1YNgUy5LTFTfS58V9ySqRzM3WfBLa/f+4KhRBEIDzZifrx6DEBs6M2Uzo0XRNm4oOSNXrtVpH0kAAFqFQAgAAOAgzp07J5mZmZKdnW3I98vMzJQdO3a0+nnZ2dk3jCY04nsCBCr1dXVy5P/9P/XYgeZb3ru3rAgL0w+Afri6Tx+Z1LWrehBsbFLnzvJhv37qe1nc6dvom31buHo4c4u5D1gbCPcPG0YgNDQQetWDEGJDs72fqUchxIa+/9E5qaur1z6aAAC0CIEQAADAQfhCnRGBcMeOHX7FPN/P9NFSJCwpKZHMzEw5d+5ch18fgFOpnT5dPXSgdVbEx6vHP39dN3q0ehBsygXx8er76LNkrEc9nLnFrXcPsXRv98XEEAgN9M9zdqkHIUSfb63+SD0GITal98h57aMJAECLEAgBAAAcgi++GREIfXGwtUBYXV39g8/xvY6SkpIffD63B8HtnFu/Xj1woPWWejzq8c/po0a32SQSlkdFyfq+IerxzA2+c1u4pXtbEhJCIDTQuZO3qkchxKTxjBZF+3vws4vaRxQAgGYhEAIAADgA32hRIwJhw+/TWtDzhcSGMdAXDRu/Bt/ncnsQ3MqFsjIpCQ1VDxyo466RI/UDoB/addTo7P79pTAoSH0fizt1ksKxPIvQKot79rB0b2uSkwmEBjnlNxvUwxBi0nhGi6L9XeE9KSfPX9E+qgAANAmBEAAAwAH4Yl5zcc4ffF/ri4JN3Q5sjC/6VVdX/+D7NHwNvoDJ7UFwK1dPn5aK//ov9bCBepaEhsqmgQPVA6A/ZiUmqgfBptyYaO0z6Zqzom+srInWj2dusOhOa2+OHk1JIRAa4KLn96hHIcSk8Wtl1br96vEH0R/XFJySLy9e0z6yAAD8AAIhAACAzWl4i88X4joSCH03/NoSCJu6Qdjw63yfB+BG6q9elQN33qkeNVDf8t69ZfXNN6sHQH9cFB+vHgQbO7VHD9nbvbv6PhZ36iS598SrxzM3mH+/x9J9JRAaY8bLXvUwhDhn6nZZla8ffhD9NbvkjFy5Vqd9dAEAuAECIQAAgI1pfFuvI4Gwue/d0WcQ+l5TU88kBHADR5OS1GMG2sd9cXHyZpcu6gGwNVf26mXLUaOrPNYGo+as/BmB0Ap33T/K0n3lGYTGmP5innocQnebPGGtbNirH3wQ2+r2j89JfX299vEFAOA7CIQAAAA2xjcS1Hfrz+pAKCKSnZ19w2vwvabGHwdwI6fT09VDBtrPssRE9QDo1FGjE0NCJC86Wn0Pizt1kpw7f6Ie0ALdrXcPsXRPax57jEBogK8/t0s9EKG7/Vv2IfXQg9hei49+rX2EAQD4DgIhAACATWlqvKdGIBT5PgI2/tm+79H4NmHDZx0CBCpf5+VJcXCwesRAe+p1SCS046jRxQkJ6vtX3KmTVN6VoB7QAt2sW7tJUZB1e1r9yCMEQgOcO3mreiBC98poUQwEq89c0j7KAACICIEQAADAlvjGeDYObFqBsDmys7ObHX9q5GsFsBtXjh+X8h491AMG2tjgYNkSF6ceAP0ZNTo1IkI9CjZ2xxBrb5Y1aZcusimul3pEC3SLB8RatqdHfvUrAmEHfTUtVyY9uF49EqE7ZbQoBoqr8k/K519f1T7SAAAQCAEAAOxGw1t4zX3MDoHQ9/XV1dUi8v2NR98/N/dnAE6n7uJF+fj22/XjBdresshIWRcVpR4BW3N9QoJ6EGzsfJv8b6x8jEc9oAW6RaNHWLafh8aMIRB20DfmedUjEbrXtZsOq4cdRKNcX3RaLl6t0z7aAIDLIRACAADYDN/tQX/sSCjsaCBs/PMbP6uw4b9LwzGpAE7nyK9/rR4t0DlWDBoky0NC1CNga74xYoR6FGzstvh49f0rjYiQ7NvC1SNaIJt/v8ey/Tw4ahSBsINmzCcQoo4vPfeBrPTqRx1EI91SeVbq6uq1jzcA4GIIhAAAADbDCYHQ9xob3gwkEIIb+Oyll9SDBTrPioQE9QDoxFGjs/v3l8KgIPX9KxnLLUIz3TnOumdOfjR4MIGwg6a/mKceitB9Jk9YK+8UnFKPOYhm6D1yXvuIAwAuhkAIAADgIOwyYrSpryMQQqDz5fvvS7ENYgU6072jR6tHQCeOGt2YmKi+d+VRUbK2T2f1kBaobhrZ17q97NmTQNhBX521Uz0WoftktCgGugc/u6h91AEAl0IgBAAAcBB2CIS+6NcwBIrwDEIIbK4cOyal4eHqoQIdbHCwbImLU4+ArfmmzSLh1B49ZG/37ur75703QT2kBawxQVIUZN3/Dmsef5xA2AHTnnhPPRahu2S0KLrBFd6T8vnXV7WPPADgQgiEAAAADsKfQOiLcq2Fv/YEQt/Pb+prGr82I2MmgCb1V6/Kx3fcoR4o0PmWRUbKuqgo9QjYkm/9+Mcyo2dP9TDY0FUe655R15z7hvxE1kTbIKYFqMUDYi3by5rkZAJhe28PpuVK8gT9YITu8clfr2e0KLrG9UWn5eLVOu2jDwC4DAIhAACAg9AOhL7v3fj2YEMaPiOxPeNLAezG0aQk9TiBgWPFoEGyPCREPQS2ZFZ8vHoUbOjEkBDJi45W37vce+LVQ1qgWvjf1j2H8GhKCoGwnb4xz6sejNBdrt9Wox5tEK10S+VZqaur1z7+ADiS3r17/8Cqqirtl2V7CIQAAAAAAM3w+VtvqUcJDDwrEhLUI2Br/nXUKPUw2NDFCdYFpOas/BmB0CzzHrDuluhRbhC224yX89WDEbrH1+bvUY81iBp6j5zXPgIBOIqMjIwm46DPjIwM7ZdoawiEAAAAAABNcOnAASnp2lU9SmBgWujxqEdAp40a3TFkiPq+bRkeqx7TAtGc+0ZYtoc8g7D9Lnlht3o0Qnf45K/XSxajRdHFHj51UfsoBOAIqqqqvguBqampN3wsNTWVm4R+QCAEAAAAAGhE3YULUjlokHqS/FiQAAAgAElEQVSMwAA2KEhy4uPVQ6CTRo3OGzpUfd8q7klUj2mB6KaRfS3bw5rHHiMQttNXpueohyN0h4wWRbe7Kv+kfHHhmvaRCMD2+CJg4zjoY9y4cS1+HAiEAAAAAAA/oOrhh9VDBAa+peHhkh0bqx4CWzIzMVE9DDZ0s/Ko0ZLQUNkU10s9qAWcMUFS3M2aG9tVDz9MIGynaU+8px6OMPBltCjit24sPSPXrvM8QoCW8AXAnJycJj/uGz86bty4Jj/e8Aaiz+a+V6BCIAQAAAAAaMCp119XD0foHitiY2VFWJh6CGzO5d26yeyYGPUw6HNGdLQU3HST6p6Vj/HoB7UAtGjYYEv27/D48QTCdrhw9m5JnqAfjzCwnfLwBkaLIjYw95MvtY9GAI7GFwibukHY0rML3fTcQgIhAAAAAMB/uFBSIsXBwerRCN1lhc1Hja6Li1MPgw3N8nhU96s0IkLW9w1RD2qBZsGYUZbs36ExYwiE7TD9pXz1eISBb/bO4+pBBtFuHvyM5xECtBffDcPGwa/hzcGGH2sYDd0CgRAAAAAAQESunjolFTEx6rEI3Wmpx6MeAp0yanRyWJh4IyNV96twLM8iNNq8B6wJv/tHjCAQtsM353vV4xEGtowWRWzaFd6Tcuarq9pHJQDH0VLsa+lmYWtjSwMNAiEAAAAAuJ76ujo5mJioHonQ3e4aOVI9BDpl1Ogy5f+9VvSNlbV9OqtHtUBy+y/iLdm7ygEDCITtcMkLu9UDEgaujBZFbNl3ik/LlWt12kcmAMeQk5PzXRysqqr6wcfdFgFbgkAIAAAAAK7n0zlz1OMQYkloqGTHxqrHwJZGjSZ10o+DT3TqJEmdO8uH/fqp7pf33gT1qBZIbvzpLZbsW1lEBIGwHc6ftl09ImHgymhRxNbN2f+F9pEJwBE0vDnYXABsKR66DQIhAAAAALiaSwcOSNVvfqMehxCLO3WS8v/6L1kZFqYeA5vzbY9HPQ76XBBvzY2z5qwcOkQ9qgWaJRHhluwdgbDtzvjdu+oRCQPTJYuK1MMLolP8+NML2kcnAFuTmprqV/wjEH4PgRAAAAAAXEvdhQtyPDVVjj7xhNTOnCml3burByLEivh49RDYnMt+9CN58dZb1eOgz3/dfrvqXu0YNVg9qgWSRcMGW7JvNcnJBMI2uHD2bkmeoB+SMPBM/d27spbRooh+u9J7Us59w/MIAZrCNzbUn/BHIPweAiEAAAAAuJZTb7xxwxu6J2bMkMohQ9QDEWKpx6MeA5tzzcCBthk1Om/oUNV9qkwYoR7VAsmCX1rzbMljKSkEwjaY/lK+ekjCwDT7w1r14ILoNP9e9rlcr6vXPkYB2IqGcbAtn88zCAmEAAAAAOBSvtq1q8k3dY899ZRUP/qoeiBC3DVypHoMdMKo0c0JCar7tGV4rHpYCxR3PzDakj07mpREIGyDGfO96iEJA09GiyK234Lqr7SPUgC2wRf7xo0b5/fX+EaRpqam/uBjvmcYNvWxQIRACAAAAACu48qnn8qxJ59s8c3d2lmzpDQiQj0SoXstCQ2VTQMHqsdAu48anREdLQU33aS2TxX3JKqHtUBx+y+sea5kzeOPEwjb4KK5ueoxCQNLRosidtzaLy5rH6kA1PHFPH9vDvqoqqr67usyMjKa/HO33C4kEAIAAACAq6i/dk0+nTPHrzd4Tzz7rOwfPlw9FKF7Le/dW1bffLN6EGxu1OjE4GD1QPhEp06S5fGo7VFJaKhk3xauHtcCwY0/vcWSPat59FECYRucP227elDCwDI779/qcQXR6a4rPC0XrlzXPloBqOKLea3Z1O3ChnGxsW65PShCIAQAAAAAl3F23bo2vcl77Mkn5VhKinooQve6Ly5O3uzSRT0INhkJbTJqdHJYmHgjI9X2qGSsRz2uBYrFPXuYvl9VDz5IIGyDf/jtRvWghIHjXzMr1MMKYqC47aNz2kcrADVycnI6FAhFbrwx6Labgz4IhAAAAA7C95eXlmar+z7HbX+pAfCHi/v3t/vN3tq0NCm/xZrbLYiNLUtMVI+BTRoUZJtRo8sSE9X2pzwqStb3DVGPa4Fg8YjbTd+vw+PHEwj9dNHze9SDEgaOM1M2y+q9jBZFNNKPP72gfcQCAAdDIAQAAHAQ/jx82fc5BEKAG7n+5ZdyPDW1Q2/4Hk9NlQN33aUei9Cdem0aCe0yajSpc2f5sF8/tf0pHMuzCI2w4Jfmh95Dd99NIPTTjPn56lEJA8dsL6NFEY12pfeknPvmqvZRCwAcCoEQAADAITScj04gBGg7J19/3Zg3flNS5PjkyVIcFKQejNBlBgfLlrg49SBo51GjC+Lj1fanom+srInWD2xON/cB8wPh/mHDCIR+B0KvelTCwJDRoojm+Y+yz+V6Xb32cQsAHAiBEAAAwAE0notOIARoG1/t2mX4m7+MHEUNyyIjZV1UlHoQbGrU6IKhQ9UD4ROdOsk2xUiYe0+8emBzulvvHmL6Pu2LiSEQ+umf5+xSD0vofBktimi+xUe/1j5yAYADIRACAAA4gIYPS24uEDa8YejmBywDNObq6dNy7KmnTHkD+HhqqhwaM0Y9GqG7rBg0SJaHhOhHwUau7tNHJnXtqh4IZ/fvL4VKN3wr77hdPbA53XduCzd9n0pCQgiEfjp38lb1uITON9v7mXo8QbTSzPfyJXPDtm/dUmzZz609d1n76AUADoNACAAAYHNSU1Old+/ekpGR8d1NQgIhgH/UX7sm/37pJXPfCE5Kktpp06QkOFg9HKF7rBg1Sj0INmVWYqJ6IHyiUyfZmGj+mMrm3DFqsHpkc7rFPXuYvk8EQv+c8psN6nEJne2qdfvVYw2iZeaekMy/bZDMzMwbXf9PS37+usLTcvlanfYRDAAcBIEQAADAxjS+MdhSIPTBiFGA7zmXnW36m8A+a2fNkoqYGPVwhO7Rm5ioHgSb0g6jRqf26CF7u3dX2ZfKuxLUA5vTLbrT/DGxR1NSCIStuOj5PepxCZ3tzJTNsirfBtEG0SIz/77zh3HQ53v5lryGDw59qX0EAwAHQSAEAACwMb5bgFVVVSJCIARoC5erquRoUpJlgfDoE0/I8WeekU/Gj1cPR+gSg4NlS1ycehC066jRVR6Pzr506SKb4nqpRzYnm3+/+XtHIGzdjJe96oEJnS2jRdFtLl+xqtlA+EbGMpkz/8+W+Ppflkh6ejoiGuCBAwe039owFQIhAACATWk4WtQHgRDAP+ouX5bamTMtjYMNPTF9upSGhOgHJAx4yyIjZV1UlHoUtOOo0YkhIZIXHa2yLxU/H60e2ZzsrvtHmb5HZv8HJIEQCNNfzFMPTOhcGS2KbrTZ24OZmbJ06VKZNm0aIjrMwsJC7bc3TIVACAAAYEN8zxNMTU294c8JhAD+8fnbb6vFwe8i4cyZsm/AAPWAhIFvxaBBsjwkRD0KNnZRfLx6JFyckKCyJyWhoZJ9W7h6aHOqW+8eYvoe1fz+9wTCVnz9uV3qkQmd6Zyp2xktiq50+ep3mg2Ey1ZvkMXvFlnmuh3lcuTIEUTsoF999ZX22xumQiAEAACwGb4I2Lt372Y/RiAEaJ6LH3+sHgd9HpsyRY489JB6QMLAtyIhQT0INnZlr14yNSJCPRJ+2K+fyp6UjPWohzanmnVrNykKMnd/qh95hEDYinMnb1UPTeg8kyeslQ179UMNooaZ75c3Gwjf2vmJ5a/n4GcXtY9mAGBzCIQAAAA2w3d70B+bCoUEQnAz17/5Rk5Mm6YeBhtbO3OmlHbvrh6RMLAt9HjUo+APRo2OGqUeCBfEx6vsR3lUlKzt01k9tjnV4gGxpu5P1YMPEghb8NW0XJn04Hr12ITOc+2mw+qRBlHTzC3FNzyLcPmqtfLWv3RG7r6df0rOX7ymfUQDABtDIAQAALAZBEKA9nPmrbfUY2BznpgxQyqHmD82D11sUJDkxMerR0E7jhrdphQJvfcmqIc2p1o0eoSpe3P4vvsIhC34xjyvemhC5zln6nZZ6dUPNIi2cOcnKrcGG7ul8qz2EQ0AbAyBEAAAwEEwYhSgeS5WVqpHwNY89tRTUv3oo/ohCQPW0vBwyY6NVY+Cdhs1Ort/fykMCrJ8P/YN+YmsidaPbU40/36PqXtzcNQoAmELZswnEGLbZLQoon1l1Ch0lMzMTNmxY4dfn5udnf2DEbsdoT3fr/HXtERb/t0CEQIhAACAgyAQAjRN3eXLthwt2py1s2ZJSdeu6jEJA9OK2FhZERamHgYbuj4hQf0W4cbERJX9yL0nXj22OdGd4xJM3Zf9w4YRCFsw/cU89eCEzpLRooj29e38U/LN5evaRzZwKDt27PArop07d67ZZ3BmZmZKdXV1m35ua9+vpKSkya/zxUEfLUXCkpISyczMlHPnzrXptQUSBEIAAAAH4U8gTE1NvWEMaUZGhoWvEECHz99+Wz36tdUTM2bI/uHD1WMSBqYVNhw1+qZyJJzao4fsVXgWaOXPCITtcdPIvqbuy76YGAJhC746a6d6cELn+NJzHzBaFNHm5hz4QvvIBg7EFwf9CYS+MJednd3kn7f1JmFzX9fwNTUOe9XV1T94rb4I2FRQdPvtQRECIQAAgKPwJxCKfH+LsHfv3pKammrRqwPQ4dLhw+qxr70ee/JJOZaSoh6TMDAt9XjUo2BD3/rxj9VHja7ymDu2sjm3DI9VD26OMyZIioLM25OSkBACYQumPfGeenRCZ/jkr9fLOwWn1OMHIrZu9ZlL2kc3cBCNb+y1FNJ8Ya65COiLfc3d+mtMw9uDbfl+vnjY8M99r61xuPR9rptvD4oQCAEAAADAwdRdviy1M2eqh76OWpuWJqUREepBCQPPHJvdJNQeNToxJETyoqMt34d9nlH6wc2BFg+INXVfapKTCYRN3R5My5XkCfrhCZ1h1pYq9eiBiP65puCUXLpap32EA5vTMPbt2LGjyVt5jWltDKnvFl/jSNfaa2ju833fr/HP872OhuNMm/pevgDp9tuDIgRCAAAAAHAwZ9etU497Rnni2WflwF13qQclDCxLw8MlOzZWPQzaadTo4gRzn23XpF26yKa4XurBzWkW/re5e3U0JYVA2IRvzPOqRyd0howWRXSeHxz6UvsIBzbHF9R8N+v8CYS+G33NPWewtRuBLX1+Uzf82nODsOHr930eEAgBAAAAwKFcOnxYjiYlqYc9Q01JkeOTJ0txUJB6WMLAsSI2VlaEhamHwYajRmf07KkaCXcMGWL5PpSP8agHN6eZ94C5I2EJhE2b8XK+enhC+8toUUTneuzsZe2jHDgIfwKhL+Y1Fwgbfo6/Iz0bPmvQnz9v7rU2fgahLz76O+400CEQAgAAAIDjqL92TWrT0vSDnknWpqVJ+S23qIclDBwrbDZqNCs+XjUQzhs61PI9KI2IkPV9Q9Sjm5PMuW+EqXti5v+POzkQLnlht3p8Qvu7fluNeuRAxPaZVXRarl5n1Cj4R1sCYUvxr62BUOTGGNjY5vDdLvT9nMaf7/s4fAuBEAAAAAAcxxebNlkS6j6YO1fWpKdLZmamrElPl92zZ1sWCY+npsqhMWPUwxIGjqUej3oYbGhmYqJqJNysMGq0ZOxo9ejmJDeN7GvqftQ89hiBsAlfmZ6jHp/Q3r42f4964EDEjuk9cl77SAcOQSsQNhwz2pQt3Vb0RcDGzx70/bs0vk3Y8JmLboNACAAAAACO4urJk6aOhfP5r3nzmjyI/GvePMsi4dGkJEaOoqHuGjlSPQz6XN6tm+qo0RnR0VJw002Wrn95VJSs7dNZPbw5xpggKe7W1bT9qH7kEQJhE6Y98Z56gEL7+uSv10sWo0URA8LPvryifbQDB6ARCBuGu8Y/1/d62jMmNDs7+7tg6PsZzf2zWyAQAgAAAIBjqK+rk89eecX0MPfR00+3+F8rfvT009ZFwie+HTlaEROjHpfQ+ZaEhsqmgQPV46BdRo1mecx9xl1Teu9N0A9vDrJo2GDT9uLIr35FIGzkwtm7JXmCfoRC+8poUcTAMbvkjFyvq9c+4oHN8ScQ+m7sGfUMQt/3a+5nNoyE/uL7Gt9r9I0vbfiam/qzQIdACAAAYCNOnDgh06ZNQ0RlX3zxxRYDYf7MmZYGwqNPPCHHn3lGPhk/Xj0wofMt791bVt98s3octMOo0clhYeKNjLR0/SuHDlGPbk6yYMwo0/bi0JgxBMJGpr+Urx6g0L4yWhQx8Cw7/rX22yBgc4wIhA1vBPpDW24k+hvzGt8ObPysQhGRkpKSdt1MdDIEQgAAABtBIES0h3YMhN+FwqlTpSQ4WD0yobPdFxcnb3bpoh4HfaNGZ8fEqEXCZYmJlq//jlGD1cObU8x7wLxbngdHjSIQNvLN+V71CIX2dMrDGxgtihiArvSelC8vXtN+KwRsjD+B0HfzrrnP8YU3f8d3+hMI/bm12PjnN/xcAuG3EAgBAAAAwBGcWrLEsgh3cNKkFgPhwUmT1ALh0SeekNpZs2TfgAHqkQmdbVlionoc9LkuLk6SOukEwqTOneXDfv0sXfvKhBHq4c0pbv9FvGn78NHgwQTCRi55Ybd6iEJ7mr3zuHrIQERz3Fp5VvuoBzbGn0DY2shPX4zzN7y1ZcSoPyNLm/peBMJvIRACAAAAgO25UFZmeYT7YO7cJuPgB3PnqsZBn8emTJEjDz2kHpnQ2XptFAlXjh6tdotw4YgRlq/9luGx6vHNCW786S2m7UF5z54EwkbOn7ZdPUSh/VyyqEg9YCCiuR4+dVH7yAc2xZ9AKPJ9cGscCZv7c39+ZlM/t6WPNYUv+jUOiTyD8FsIhAAAAABga67WXZFapZGeRdOny98XLpQ1b7whf1+4UIqmT1cPg4098eyzUvKjH6mHJnSowcGyJS5OPQ7aYdTojiFDLF37insS1eObUyyJCDft97/m8ccJhA38w283qscotJdTHt4gaxktihjwrik4Jd9cvq599AMb4m8gbPicwaZsLro1N57UF/aa059xpb7X1NRr933M930a/7NbIBACAAAAgK3Jrf6nrCx4RSqWzVePcXb1xMyZUmlx3MDAsSwyUtZFRakHQu1Ro/OGDrV03UtCQyX7tnD1+OYEi4YNNm0fapKTCYT/ceGcPPUYhfaT0aKI7vGDQ19qH/3AhvgbCH00vDHoz83B1p5f2JbY2Nz3bmkMacPv6++/YyBBIAQAAHAQRv+Fxd//QqrxX/CsfI3gbs5dOC2L82bLorznZFHec7J5T7ocSZumHuTs6LGnnpLqRx9Vj03oTCsGDZI3u3RRD4QZnTrJ2x6P2i3CzQkJlq572ViPenxzggW/TDRtD46mpBAI/2P6S/nqMQrtJaNFEd3nv7+8on0EBAALIRACAAA4hNb+q6r24At/LQVC3+f4aCkSNjfbHaC9vPvRyu/ioM8M7wuS/94SqUlOUo9ydrR21iwp6dpVPTih8yyzyfMIl/3oR/LirbeqBMIZ0dFScNNNlq15aUSErO8boh7g7G7uAyYGQm4QfmfGfK96kEL7mPq7dxktiuhCs0vOyPW6eu1jIABYBIEQAADAAfjioJGBsOE89+YCYVOjJHxfV1JS8oPP5/YgGEnV2f0/iIMNXVOwUD5+/Xn1IGdHT8yYIfuHD1cPTug8vTaJhGsGDpSJwcEqkTDL47F0zQvH8izC1tx27+2mrT/PIPzeRXNz1aMU2sfsvH+rhwpE1LHs+NfaR0EAsAgCIQAAgM1pPGvdiADX+OHRzQVCX5hsGAN90bDx1/gz2x3AX67XXZO3Cl9pMRB+62zZ/uFSqUp9Wj3K2c6JExk5im03OFi2xMWpB8KMTp1kjdKo0clhYeKNjLRszSv6xsqaaP0IZ2c3/vQW09a/5rHHCIT/cf607epRCu1hxtJS9UCBiHqu9J6ULy9e0z4SAoAFEAgBAABsii/E+aJgWx8M3RINH+zsTyBs+ADopr7GFxy5PQhGUXwi1484+L3L986XkqyF+lHOhtbOmiWlERH64QkdY1lkpKyLilIPhJqjRpclmjfSsinzfj5CPcLZ3eKePUxZ+6qHHyYQ/sc//HajephCfRktiohv7Tkp2z7mP/wFcAMEQgAAAJviC3G+G3lGBcKGtwJ9Ya89Nwgbvg7f5wEYwVeXv5Sl3hfaFAh9bti7WA7+caZ6lLObJ559Vg7cdZd6eELnWDFokCwPCVGPhFqjRpM6d5YP+/WzbL0rhw5RD3B2t3iEOWNGD48fTyBM2y2Lnt+jHqbQHjJaFBF9Hjt7WftoCAAmQyAEAABwCEYEwsa3/1oLhP48g9D3PZp6JiFAe3j/YFa74qDPJXv+R3Jzlkr1pInqYc5WpqTIseRk9fCEzrEiIUE9EGqOGl0QH2/peu8YNVg9wtnZgl+ac6vz0JgxBMK03ZIxP189TKG+f82sUA8SiGgfs4pOy9XrddrHQwAwEQIhAACAQzAiEPpGi/puJbYWCEVEsrOzb/ga3/do/HEAIzj5VW2H4mBDVxa8IhXL5uuHOZtZm5Ym5beY9zwvDCwLPR71QJgRFCQLhg5ViYTbLIyElXclqEc4O5v7gDmBcP+IEQTCtN2SMd+rHqdQ15kpm2X1XkaLIuKNFlR/pX1EBAATIRACAAA4hI4GwqbGhfoTCEW+j4CNP9f3mhrfJmz47EQAf6mrr5Os8nTDAqHPzbuXyJEZU9XDnJ08npoqh8aMUY9P6ACDgiQnPl49Eq7u00dl1Ojs/v2lMCjImrXu0kU2xfVSD3F2devdQ0xZ98oBAwiEabvlz3N2qQcq1DXb+5l6iEBE+7liz0k5d+Ga9lERAEyCQAgAAOAQOhIIfWNBG3+tv4GwObKzs5sdV9rR7w3uo/KzQsPjoM9l+fOkcOMiOZqkH+dsY1KSHJ88WYqtih/oWEvDwyU7NlY9EmqNGt2YaM7Ntaas+Plo9RBnV9+5LdyUNS+LiCAQpu2WuZO3qgcq1POt1R+pRwhEtK85B77QPioCgEkQCAEAABxCewNhw1t9zX2sPRHP93qqq6tF5Psbir5/bu7PAJriyvXLsmzvS6YFQp9ZBX+RA3+arR/nbGRtWppUxMSoRyi0txWxsbIiLMyVo0an9ughe7t3t2SdS0JDJfu2cPUYZ1eLe/YwZd0JhLtlym82qEcq1JHRoojoj6fOX9E+MgKACRAIAQAAHEJ7A6Hv9qA/tiUUNv78xs8qbPizG441BWiK3Op/mh4HfS7OmyM7dy6V6qcnqcc5u3j8mWfkk/Hj1SMU2tsKm4wandS1q+WRcJXHY9k6l4z1qIc4u1p0pznPhKxJTnZ1IFz0/B71SIV6MloUEf1x876z2kdGADABAiEAAIBDsFMg9H3PhjcDCYTQXs5dOC2L82ZbFgh9Zu59WcpWLlCPc3by+NSpUhIcrB6i0MZ6POqRMCsx0fJAODEkRPKioy1Z4/KoKFnbp7N6jLOj+febE2qPpaS4OhBmvOxVj1So46p1+9WjAyI6x+ozl7SPjgBgMARCAAAAh9CRZxA2R3tHjDb1OgiE0F7+XvmW5XGwof/IXyKH5kxXj3N2sXbWLNk3YIB+iEJ7GhQkOTa4SagxanTpqFGWrXPB2FHqMc6O7rrfnD04mpTk6kCY/mKeeqhC650zdbusytcPDojoHN8pPi3X6+q1j48AYCAEQgAAAIdgl0Doi34NQ6AIzyCE9vHJmX2qcdBnuneu5L2fLjUpxo+Zc6LHpkxh5Cg2a2l4uGTHxrpu1GhS587yYb9+lqxxRd9YWROtH+Ts5ta7h5iy3jWPP+7qQPj6c7vUYxVa74a9+rEBEZ3nvtpvtI+QAGAgBEIAAACH4G8g9EU5f0JiWwOh7/Ob+t6Nv1d7byeCe7hed03eKnxFPQ429O2C16RyyTz1QGcXT0yfLqUhIepBCu1nRWysrAgLc92o0QXx5jwDrylz74lXD3J2M+vWblIUZPxa1zz6qKsD4dzJW9VjFVoro0URsb2u3ntKLl6t0z5KAoBBEAgBAAAcgh0Coe97N7492JCGzzQ08rYjBB4Fx3aoB8Hm3Lp7qRyZMVU90NnBEzNnSuUQc27toLOtsMGo0UXx8ZZHwm0WRcLKnxEIm7J4QKzha1314IOuDYSvpuXKpAfXqwcrtE5GiyJiR/UeOa99lAQAgyAQAgAAAIDlXLjytSzN/6N6CGzJZfnzpHDjIjmapB/ptD321FNy5KGH1IMU2s9Sj0c1EK7s1UumRkRYGghn9+8vhUFBlqxvzp0/UQ9ydrNo9AjD1/nw+PGuDYRvzPOqByu0zuQJjBZFxI67Ys9JOXfhmvaREgAMgEAIAAAAAJaz88i76gHQX7MK/iIH/jRbPdLZwdqZM6W0e3f1KIX2ctfIkaqRcH1CguW3CDcmJlqytpV3JagHObuZf7/H8HU+dPfdrg2EGfMJhG5y7abD6mEBEQPDbR83P1UIAJwDgRAAAAAALOX8pXOyOG+2evhri4vz5sjOnUul+ulJ6pFO2xMzZsj+4cPVoxTax5LQUNk0cKBqJHxjxAhLA+HUHj1krxWxvEsX2RTXSz3K2cmd4xIMX+f9w4a5NhCmv5inHq3QGl967gNZ6dWPCogYONZ+cUX7aAkAHYRACAAAAACW8v7BLPXg114z974sZSsXqEc6dSdOlOpHH1UPU2gfy3v3ltU33+yqUaOrPMbfZGtybcd41KOcndw0sq/ha1w5YIBrA+Grs3aqhys03+QJa+WdglPqMQERA8u/l56Ruvp67eMlAHQAAiEAAAAAWMa/zx9Tj3xG+I/8JXJoznT9UKds7axZUhoRoR6n0B7ui4uTN7t0cc2o0YkhIZIXHW36upZGRMj6viHqYc42xgRJUZCxa1wWEeHaQJj2xHvq8QrNl9GiiGiWBz+7qH3EBIAOQCAEAAAAAMvI3rdcPe4ZZbp3ruS9ny41KcnqoU7TE88+KwfuusYcZkUAACAASURBVEs9TqE9LEtMVB01+qbFkXBxgvHjLpuyZOxo/TBnI4sHxBq+xm4MhK+m5UryBP14hebKaFFENNO1BafkyrU67WMmALQTAiEAAAAAWMLRc5+oRz0zfLvgNalcMk891KmakiLHkpPV4xTaQ69iJHzrxz+WGT17WhoJdwwZYvqalkdFydo+ndXDnF0s/G/jw+zRlBTXBcI35nnV4xWa65O/Xs9oUUQ03bLjX2sfNQGgnRAIAQAAAMB06urr5G+li9Rjnplu3b1UjsyYqh/rFK1NS5PyW25RD1SobHCwbImLU4uEWSNGWBoI5w0dasm6eu9NUA9zdjHvAeOf/+jGQJjxcr56wEJzXb+tRj0cIGLgu3rvKbl4lVuEAE6EQAgAAAAAprP/VKl6wLPCZfnzpHDjIjmapB/rtDyemsrIUZSyyEhZffPNrhk1utmCUaOVQ4eohzm7mHPfCMPX92hSkusC4ZIXdqsHLDTPl577QD0aIKJ79B45r33kBIB2QCAEAAAAAFO5VndVVhS9qh7vrDSr4C9y4E+z1WOdmikpcnzyZCkOClIPVajnvrg4ebNLF1eMGp0RHS0FN91k+pru8tyuHufs4KaRfQ1f25rf/951gfCV6TnqEQvNkdGiiGi1K/aclHMXrmkfPQGgjRAIAQAAAMBUik/kqgc7DRfnzZGdO5dK9dOT9IOdkrVpaVIRE6MeqlDPMsXnEWbFx1t6izDLY/zYy8ZW/ixePc7ZwpggKe7W1dC1rX7kEdcFwrQn3lMPWWiOjBZFRA1zDnyhffQEgDZCIAQAAAAA07hy7ZIszf+jeqzTNHPvy1K2coF6rNPy+DPPyKExY9RDFerpVYyEmYmJlgXCyWFh4o2MNH09twyP1Q90NrBo2GBD17XqwQddFQgXzt4tyRP0QxYa72vz96hHAkR0r2e/uap9BAWANkAgBAAAAADT2FOzTT3Q2cV/5C+RQ3Omqwc7FZOSpHbaNCkJDlaPVahgcLBsiYtTCYTLu3WT2TExlkXCZYmJpq9nxT2J6nHODhaMGWXouh6+7z5XBcL0l/LVQxYa75SHN0gWo0URUdFtH5/TPoICQBsgEAIAAACAKZy/dE7e2PO8epizk+neuZL3frrUpCTrRzsFa2fNkn0DBugHK7TcsshIWRcVpRIJ18XFWRYIkzp3lrzoaFPXsiQ0VDbF9VIPdNrmPWDsSNeDo0a5KhC+Od+rHrPQeDfkHFOPA4iIn52/on0UBQA/IRACAAAAgCn865Ns9SBnV98ueE0ql8xTD3YaHpsyRT4ZP149WKH1VgwaJMtDQgJ+1OjihATT17J8jEc90Gm7/Rfxhq7p/mHDXBUIl7ywWz1mobEyWhQR7eKWyrPaR1EA8BMCIQAAAAAYzuffnJTFebPVQ5zd3bp7qRyZMVU92ml4Yvp0KQ0JUY9WaK0VCQmuGDW6Y8gQU9exNCJC1vcNUY90mm786S2Grum+mBhXBcL507arBy00TkaLIqLd5BYhgDMgEAIAAACA4Wze/zf1+OYUl+XPk8KNi+Rokn60szwSzpzJyFEXWujxqI0aTepkTSCcN3So+es4lmcRlkSEG7aeJSEhrgqEf/jtRvWohcaZvfO4egxARGwotwgBnAGBEAAAAAAM5d/nj6lHNyeaVfAXOfCn2erRzmqPTZkiRx56SD1aoYUGBUlOfLxKJHzb47HsFuFmk0eNVvSNlTXR+pFO06Jhgw1d05pk454Pa+dAuHBOnnrQQuNcsqhIPQQgIjblsbOXtY+mANAKBEIAAAAAMJR3P1qpHtuc6uK8ObJz51KpfnqSeriz2tqZM6W0e3f9eIWWWBoeLtmxsZYHwmU/+pFlo0ZnREdLwU03mbqOeT8foR7pNC34ZaKh63k0JcUVgTD9pXz1qIXGmPq7d2Uto0UR0ab+o+xz7aMpALQCgRAAAAAADOPU15+qR7ZAMHPvy1K2coF6tLPaEzNmSKXJz25D+1gRGysrwsICetRolsdj6hpWDh2iHuk0zX2AQNgeM+Z71cMWGmP2h7XqAQARsSWrz1zSPqICQAsQCAEAAADAMHj2oLH+I3+JHJozXT3cWemxp56S6kcfVY9XaI0VAT5qdHJYmHgjI01dwx2jBquHOi233Xu7oWtp5P+X2TkQ/nnOLvWwhR2X0aKI6AQ3lX8u9fX12sdUAGgGAiEAAAAAGAK3B80x3TtX8t5Pl5oU456N5QRrZ82S0ogI9YCF5lvo8aiMGn3x1lstiYTLEo295dbYyrsS1EOdlht/eouha1nz2GOuCITzntmmHrewYzJaFBGdJM8iBLAvBEIAAAAAMIT3D2apx7RA9u2C16RyyTz1cGelJ559VvYPH64esNBkg4IkR+Em4ZqBA2VicLDpgTCpc2f5sF8/89avSxfZMjxWPdZpWdyzh2FrWf3II64IhH/47Ub1wIUdMzvv3+pv+CMi+ut7FWe1j6oA0AwEQgAAAADoMF9c/FwW581Rj2hucOvupXJkxlT1eGeVx558Uo6lpOhHLDTV0vBwyY6NtT4SWjRqdEF8vKnrV3FPonqoUwuEI4wbM3rkV78K+EC46Pk96nELO+ZfMyvU3+xHRGyrn52/on1kBYAmIBACAAAAQIf51yfZ6uHMTS7LnyeFGxfJ0ST9gGeVtWlpUn6LseME0V5WxMbKirAwayNhUJBlo0a3mRgJS0JDJfu2cPVYp2HBL40b4XpozJiAD4QZ8/PVAxe239TfvSur9zJaFBGd55ZKbhEC2BECIQAAAAB0CG4P6plV8Bc58KfZ6vHOKo+npsqBu+5SD1lonhUBPGp0dv/+UhgUZNralYz1qMc6DXMfMC4QHhw1ygWB0KseubD9MloUEZ0stwgB7AeBEAAAAAA6xM4j76qHMje7OG+O7Ny5VKqfnqQe8CwxJUWOT54sxSaGFtS11OMJ2FGjGxONi1mNLY+KkvV9Q9SDndVuvXuIYWv40eDBAR8I/zxnl3rkwvbJaFFEdLrbPj6nfXQFgEYQCAEAAACg3Xxz5St5w/u8eiTD5yRz78tStnKBfsCzSEaOBra7Ro60fNTogqFDTQ+EU3v0kL3du5u2boVj3fcswnduCzds/cp79gz4QDh38lb10IVtd2bKZkaLImJAeObrq9pHWABoAIEQAAAAANpNbvU/1cMY3ug/8pfIoTnT1QOeFR5PTZVDY8aoxyw03pLQUNk0cKClkXB1nz4yqWtX0yPhKo/HtHWr6Bsra6L1o53VFvfsYcwaBgdLzeOPB3QgnPKbDeqxC9tutvcz9Tf1ERGNMOfAF9pHWABoAIEQAAAAANrF5WsXuT1oU9O9cyXv/XSpSUlWj3imm5QktdOmSUlwsHrUQmMt791bVt98s6WRcN3o0aYHwokhIeKNjDRt3XLviVcPdlZbdGe8YetXk2zM/2/aMRAuen6PeujCtrtq3X71N/QREY30zFfcIgSwCwRCAAAAAGgXBcd2qIcwbNm3C16TyiXz9COeBdbOmiUVMTHqUQuNdV9cnLzZpUvAjRpdZuKzCCt/5r5AmH+/cbcyj6akBGwgzHjZqx67sG3OTNksq/L138xHRDTSDw59qX2UBYD/QCAEAAAAgDZz+dpFycifpx7A0D+37l4qR2ZMVY94Znv8mWfkk/Hj1aMWGmtZYmLAjRpN6txZPuzXz7Q1y7nzJ+rRzkp33T/KsLU7GsA3CNNfzFMPXtg2GS2KiIHoij0n5ZvL17WPtAAgBEIAAAAAaAfcHnSey/LnSeHGRXI0ST/kme2J6dOlNCREPWyhcXotjoRZiYmm3yJcEG/cWMzGVt6VoB7trHTr3UMMW7tAfgbh68/tUg9e6L+MFkXEQLag+ivtIy0ACIEQAAAAANrItetXuT3oYLMK/iIH/jRbPeKZHglnzpR9Awaohy00yOBg2TRwoKWRcFF8vOmRcJtZkbBLF9kU10s93Fll1q3dpCjImLWreeyxgA2EcydvVY9e6J9zpm5ntCgiBrSr8k/K5Wt12kdbANdDIAQAAACANlH2qVc9cmHHXJw3R3buXCrVT09SD3lmemzKFDny0EP6cQsNsbx3b1l9882WBcKVvXqZPmp0dv/+UhgUZM56jfGohzsrLR4Qa8i6VT38cEAGwlfTcmXSg+vVwxe2bvKEtbJhr/6b94iIZlt2/Gvtoy2A6yEQAgAAAIDfXLt+VZYXvKweuNAYM/e+LGUrF6iHPLOtnTlTSrt3Vw9c2HH3xcXJm126BNSo0Y2JiaasVWlEhGTfFq4e7qyyaPQIQ9bt8PjxARkI35jnVQ9f6J9/yz6k/qY9IqIV/m3vKbl2vV77iAvgagiEAAAAAOA33B4MTP+Rv0QOzZmuHvLM9MSMGVI5xLjnlKGeZRY/j9DsUaNTe/SQvSYF7JKx7rlFmH+/x5A1OzRmTEAGwoz5BEInyGhRRHSbH396QfuIC+BqCIQAAAAA4Bf19fWyuuTP6jELzTHdO1fy3k+XmpRk9ZhnlseeekqqH31UPXBhx/VaGAlX9uolUyMiTI2EqzzGxK3GlkdFydo+ndXjnRXuHJdgyJrtHzEiIANh+ot56vELW5bRoojoRrOKTktdPbcIAbQgEAIAAACAXxw994l6xELzfbvgNalcMk895plp7axZUtK1q3rkwg4YHCxb4uIsi4TrExJMDYQTQ0IkLzralLXy3pugHu+scNPIvoasV+WAAQEZCF+dtVM9gGHLrt10WP2NekREDavPXNI+6gK4FgIhAAAAAPjFux+tVI9XaJ1bdy+VIzOmqsc8szwxY4bsHz5cP3Rhuy2LjJR1UVGWRcI3TY6EixOMuQHX2H1DfiJrovUDnunGBElRkAG/VxERARkI0554Tz2AYfO+9NwHstKr/yY9IqKG71Wc1T7qArgWAiEAAAAAtMrXl79UD1Zovcvy50nhxkVyNEk/6JnhsSeflGMpKeqhC9tvxaBBsjwkxJJA+NaPf2z6qNEdJj0nM/eeeP2AZ4HFA2INWa9AC4SvpuVK8gT9CIZNmzxhrbxTcEr9DXpERE0/O39F+8gL4EoIhAAAAADQKntqtqnHKtQzq+AvcvCPM9WDnlnWpqVJaUSEeuzC9lmRkBAwo0bnDR1qyhpV/swdgbDwv425hVmT3PFnsdopEL4xz6sewbB5GS2KiHhStn18TvvIC+BKCIQAAAAA0CJXr1+RN/e+qB6pUNcle/5HcnOWSvWkiepBzwxPPPusHLjrLvXYhe2z0OMJmFGjm00aNbpleKx6wDPbvAc8hqzVsZSUgAqEGS/nq0cwbFpGiyIifu8XF65pH30BXAeBEAAAAABapPKzQvU4hfZxZcErUrFsvnrQM8WUFDk+ebIUBwWpBy9so0FBkhMfb9mo0Rk9e5oWCGdER0vBTTcZvkYV9ySqBzyzzblvhCFrdTQpKaAC4ZIXdquHMPyhT/56PaNFEREb6D1yXvvoC+A6CIQAAAAA0Cz19fWyuuTP6lEK7efmPelyJG2aftQzwdq0NCm/5Rb96IVtsjQ8XLJjYy2JhFnx8abeIszyGHMTrqEloaGyKa6XesQz000j+xqyVjWPPx5QgfCV6TnqMQx/6PptNepvxiMi2slV+Sfl8tU67SMwgKsgEAIAAABAsxw994l6iEL7muF9QfLfWyI1yR2/bWM3j6emyqExY9SjF7bNithYWR4SYkkk/OuoUaYFwslhYeKNjDR8fcrHeNQjnqnGBElxt64dXqeaRx8NqECY9sR76jEMb/S1+XvU34hHRLSj+2q/0T4CA7gKAiEAAAAANMu7H61Uj1Bof9cULJSPX39ePeoZblKS1E6bJiXBwerhC/23IiEhIEaNZo4ebfjalEZEyPq+Ifohz0SLhg3u8DpVPfhgwATChbN3S/IE/SCG3/vkr9dLFqNFERGbNKvotNTV12sfgwFcA4EQAAAAAJrk7IXT6uEJneRs2f7hUqlKfVo/7Bls7axZUhETox6+0H8LPR7HjxqdGBIiedHRxq/N2MB+FmHBmFEdXqPD48cHTCBMfylfPYjhjTJaFBGxZavPXNI+CgO4BgIhAAAAADTJziPv2iA6odNcvne+lGQtVI96Rnv8mWfkk/Hj1cMX+mlQkOTEx1sSCTMTE02LhIsTEgxfm4q+sbK2T2f1kGeWeQ90/PmNh+6+O2AC4ZvzvepBDL+X0aKIiK37XsVZ7aMwgGsgEAIAAADAD7h09YKke+eqxyZ0rhv2LpaDf5ypHvYMD4VTpzJy1CGWhodLdmys6YFwebduMjsmxrRIuGPIEMPXxntvgnrIM8vtv4jv8PrsHzYsYALhkhd2q0cx/NYpD29gtCgiop+e/uqq9pEYwBUQCAEAAADgBxSfyFUPTOh8l+z5H8nNWSrVkyaqhz0jrZ01S/YNGKAewLB1K2JjZUVYmOmRcF1cnCR1MicQzhs61PB1qRw6RD3kmeXGn97S8fUZMCBgAuH8advVwxh+a/bO4+pvuCMiOsXcT77UPhIDuAICIQAAAADcQF39dcksfEU9LmHguLLgFalYNl897BnpsSlT5MhDD6kHMGzdCotGja4cPdq0W4SbTRg1umPUYPWYZ5YlEeEdWpuyiIiACYR/+O1G9TCGjBZFRGyrq/JPyqWrddpHY4CAh0AIAAAAADfwyZl96kEJA9PNe9LlSNo09bhnpCemTZPSkBD1CIYtW+rxOHrU6IzoaCm46SZD16QyYYR6yDPLomGDO7w+gRAIF87JUw9jyGhRRMT2+vGnF7SPxgABD4EQAAAAAG5gfXmGekjCwDXD+4Lkv7dEapKT1OOeYZFw5kypNOE5cWisu0aOdPSo0SyPx/A12TI8Vj3mmWHBLxM7vDZHU1IcHwjTX8pXj2PIaFFExPb699IzUl9fr308BghoCIQAAAAA8B2ffXVcPSChO1xTsFA+fv159bhnlMeeekqqH31UPYJh85aEhsqmgQNNj4RvezymBMLJYWHijYw0dE0q7klUj3lmmPsAgfC1tN2SMd+rHsfc7pJFRepvsCMiOtnPzl/RPiIDBDQEQgAAAAD4jn99kq0ejtBNzpbtHy6VqtSn1QOfUdbOmiUlXbuqxzBs2vLevWX1zTebGgiX/ehH8uKtt5oSCZcldjx8NbQkNFSybwtXD3pGu+3e2zu8NkeTOnbL2Q6B8M9zdqkHMjeb+rt3ZS2jRRERO+QHh77UPiIDBDQEQgAAAAAQEZGr169IuneuDaIRus3le+dLSdZC9bhnlCdmzJD9w4erxzBs2n1xcfJmly6mRsI1AweaMmo0qXNn+bBfP0PXo2SsRz3oGe3Gn97S4XWp+f3vHR8I5z2zTT2SudnsvH+rv7GOiOh0V+w5KV9fvq59VAYIWAiEAAAAACAiIvtPlaqHInS3G/YuloN/nKke+Axx4kRGjtrY0tGjHTtqdEF8vKFrUR4VJev7hqhHPaMt7tmjQ+tS/cgjjg+Ef/jtRvVI5lYzlpaqv6mOiBgolh3/WvuoDBCwEAgBAAAAQEREsvctVw9EiEv2/I/k5iyV6kkT9SOfAdbOmiWlERHqQQx/6K6RIx07anSbwZGwcGzgPYuw6M6OrVHVgw86OhAuen6PeiRzq4wWRUQ01vVFp6Wuvl77uAwQkBAIAQAAAEDOX/pCPQwhNnRlwStSsWy+euAzwhPPPisH7rpLPYjhjZaEhsqmgQNNHzU6MTjY8EA4u39/KQwKMmwtKvrGyppo/ahnpHv/7+gOrcnh++5zdCDMeNmrHsrcKqNFERGN99jZy9pHZoCAhEAIAAAAALKnZpt6EEJsys170uVI2jT1yNdhU1LkWHKyehTDGy3v3VtW33yzuZHQpFGjGxMTDV2L3Hvi1aOekeY+0LH1OThqlKMD4dKXuEGo4V8zK9TfREdEDERzDnyhfWQGCEgIhAAAAAAu53rddVm29yX1EITYnBneFyT/vSVSk5ykH/o6aG1ampTfcot6GMPv3RcXJ2926WJeJAwKMmXU6NQePWRv9+6GrUPlHberRz0j3Xr3kA6tx/5hwxwdCP88Z5d6LHObM1M2y+q9jBZFRDTDFd6TculqnfbRGSDgIBACAAAAuJyqs/vVAxCiP64pWCgfv/68euTrqMdTU+XQmDHqYQy/tywx0ZGjRv/m8Ri6DjtGDVYPe0b5zm3hHVqLfTExjg6EcydvVQ9mbjPby2hRREQz3Vf7jfbRGSDgIBACAAAAuJzN+/+mHn4Q/Xe2bP9wqVSlPq0e+jpkUpIcnzxZig18jhx2TK/ZkdCEUaOTw8LEGxlp2BpU3pWgHvaMtLhnj3avRUlIiKMD4ZTfbFAPZm6S0aKIiOa7vvi01NfXax+fAQIKAiEAAACAi7l49RtZsmeODaIPYttcvne+lGQt1A99HbQ2LU0qYmLU4xh2kuLgYNkSF2fqqNEFQ4caHgmXGfkswi5dZFNcL/WwZ5RFd8Z3aD1qkpMdGQgXPc/zB62U0aKIiNb52fkr2kdogICCQAgAAADgYopP5KqHHsSOuGHvYjn4x5nqoa8jHn/mGflk/Hj9QIZSFhkp66KiTIuEq/v0kUlduxoaCJM6d5YP+/UzbA0qfj5aPewZZf79HRvBejQlxZGBMONlr3o0c5PZ3s/U3zBHRHSLuZ98qX2EBggoCIQAAAAALqW+vl5WFC1QDzyIHXXJnv+R3JylUj1ponrs61AonDpVSoKD1SOZ260YNEiWh4SYFgmzEhMNv0W4IL5jN+UaWhIaKtm3havHPSPcdf+oDq2FUwNh+ot56tHMLa5at1/9zXJERDf5dv5JuXS1TvsoDRAwEAgBAAAAXErtl9XqYQfRSFcWvCIVy+arh76OWDtrluwbMEA9krndioQEU59HaMao0W1GRsKxHvW4Z4Rb7x7SoXXoyP+WNQPh68/tUg9nbnDO1O2yKl//zXJERLf58acXtI/SAAEDgRAAAADApfzrk2z1oINohpv3pMuRtGnqsa+9HpsyhZGjNrDQ43HUqNHZ/ftLYVCQIf/u5VFRsrZPZ/XA11Gzbu0mRUHtX4eaxx5zZCCcO3mrejxzgxv26r9JjojoRv9R9rn2URogYCAQAgAAALiQq9evSLp3rnrIQTTLDO8Lkv/eEqlJTlIPfu31xPTpUhoSoh7KXGtQkOTExztq1OjGxETD/v299yaoBz4jLB4Q2+41qH7kEccFwlfTcmXSg+vV41mgy2hRRERdz35zTftIDRAQEAgBAAAAXMj+U6XqAQfRCtcULJSPX39ePfa1OxLOnCmVQzo2JhHbb2l4uKyLijItEi6Kjzc0EE7t0UP2du9uyL/7viE/kTXR+oGvoxaNHtHuNTjyq185LhC+Mc+rHs8CXUaLIiLqW1D9lfaRGiAgIBACAAAAuJD15Rnq4Qb/P3vvGlVlnf9/hzJhrZRZaabLsRvLbCZlplk43pLitimdyrL5VTYdnfp3F2AeEYQAwVIUPEUqAqEIggeQDWqmYnjisA8gKGKaujd4QGXTjNPM9GumpnrfD/xvB5XDPn+ua/N+rfV6MLL3vq5rVk+u72t9P1/qOROw73AGzJGzxYOfI56fPh2ml14Sj2Xd1fqHHsJ6Pz+3BMLce+9FhL+/SyPhRo3GZc9e/liQeOBzVv0zjv//cXrCBNUFwsxkBkJ3GvYcR4tSSqkS3GK04KeffpJ+rSZE9TAQEkIIIYR0M7765rICgg2lnne9IRm1Baniwc9Rm2NjUeei3WHUzkgYHOy+UaNjxrg0EE7z80PloEEuee6G36k/EB6YFOzw8385ZozqAmH64krxiObNbtl5VnxRnFJK6TWv/P076VdrQlQPAyEhhBBCSDejvPEz8VBDqaRFhjX4clGsePBzxIsxMTg5cqR4MOuOVms0qhk1uibY8Sh2s7tHBohHPmfcOXqIw89+4uGHVRcIV8QdEI9o3mpixD7k6uQXxCmllF6z/MzX0q/WhKgeBkJCCCGEkG7ETz/9hHXGZPFAQ6m0aVULUF6WgcYZ08Sjn91Om4bGqVPFg1m308cHZUFBqhk1ut9FZ1ce14wRj3xOOdgHNT6OPfux/v1VFwjj3/1UPKR5oxwtSimlyjNPb8H3P/wo/YpNiKphICSEEEII6UY0f90oHmYoVZK5xmWoz0qWj34O2BwXhzp/f/lw1o2s69MH2oAAt0TCwuBglwbCpBEjXPPcPXtiZ+C98qHPCY8MDXDs2X190fTOO6oJhCviyxH2nHxM80Y5WpRSSpXpWcu30q/YhKgaBkJCCCGEkG7EAdMO8SBDqRLdVZUOU3yUePSz14vz5uHU2LHi4aw7WR8QgJzevd0SCT9xcSTc5aJRo8cmaMQjnzNW/97x/x+awsJUEwjXJunEQ5o3umT+QY4WpZRShVr6xVXpV2xCVA0DISGEEEJIN+GHH3/geFFKOzFTtxD6T9PQFBYqHv7sMjwc58PCxMNZd7LeTaNGN/z854jp399lgTBm0CAYb7/d6eet8/dH4RA/8dDnqJXPahx+9nPh4aoJhJkpevGY5m2+92Ihthkt4gvglFJK2zdH14Jvv+eYUUIchYGQEEIIIaSbcO7qGfEAQ6ka3GxMxRcffSAf/uy0OT4ex+65RzyedRfrNBq3RMKCUaNcuouwaNw4lzxv7cRx4qHPUcueGuV4IFTRDsK0hRXiQc3bLNhtFl/8ppRS2rlfXPpf6VdtQlQLAyEhhBBCSDfh8zNa8fBCqXpMwL7DGTBHzhYPf/Z4ITKSI0c96KHRoxU/ajSiXz8Y7rrL6Wc9NmAAttzXQzz2OeLO0UMcfm41nUG4LLpMPKh5kxwtSiml6vDT+r9Kv2oToloYCAkhhBBCugE//PgDMnQLFRBdKFWX6w3JqC1IFQ9/dhkejgszZ+KIj494QPN2a3v1ws5hwxQ/anSjxvERm23VPREsHvsccrAPjtx5h2OB8M03VRMI49/9VDyqeYscLUoppery79/+R/qVCIlMiQAAIABJREFUmxBVwkBICCGEENINMP/1pHhooVTNFhnW4MtFsfLxzw6b4+NRP3iweETzdo8NHIj8u+92/ajRoCCXBcJpfn6oHDTI6WdtGDFcPvY5aM0jDzv0zOZXXlFFIExNqEDYc/JhzVssLG0SX+ymlFJqu8ebv5F+5SZElTAQEkIIIYR0A/Z+WSAeWChVu2lVC1BeloHGGdPE45+tXpgzB6cnTBCPaN7u8cBAt4wazQ4JcVkkXBMc7JJn3T/mYfHY54jGCWMcet6zkyerIhCmL9GLRzVvcWVylfhCN6WUUvvcfvQv0q/chKgSBkJCCCGEEC/nux/+zfGilLrQXOMy1Gcli8c/mw0NRXNUFGp9fcVDmjdbp9G4PBCuv/NOl44a3T98uNPP2RA8Sjz2OWLls46NWT09YYIqAuEnyTrxsOYNznqlCAUcLUoppar0629/kH71JkR1MBASQgghhHg5Z746Lh5UKPVGd1WlwxQfJR8AbbQ5Lg7Hhw4VD2ne7KHRoxU9ajRpxAiXPOfukQHiwc9e9/0hyKFnPTlqlCoCYdrCCvG45g0WlZ0XX+CmlFLqmBwzSoj9MBASQgghhHg5u05uEg8plHqrmbqF0H+ahqawUPEAaIvnZ83CmcmTxUOat1rbqxd2Dhum6FGju1wwarT+sRDx4Gevxb++x6FnbRg6VBWBMDlqn3hcU7scLUoppeqWY0YJsR8GQkIIIYQQL+a7H/6NtKpE8YhCqbe72ZiKLz76QDwA2urF6GjU+fmJBzVv9NjAgci/+26XjxpNGDzYJYEwZtAgGG+/3alnrO3VC9pf9hGPfvZa69/H7mc96u+vikA49/Vi8cCmZjlalFJKvUOOGSXEPhgICSGEEEK8mJOWOvFwQmn3MQH7DmfAHDlbPADaFAljYzly1E0eDwzEJz17ujQSbg0MROhtrtlFWKBx7Dy+G8LZRI148LPXmkceduhZlR4IUxMrxQOb2tUeuCC+qE0ppdR5j174p/QrOCGqgoGQEEIIIcSL2XEiVwHRhNLu5XpDMmoLUsUDoC2enzULppdeEg9q3ujRkBCXjxrN02hcEghn9u4NXd++Tj1fnb8/Cof4iUc/ezQ+GeLQszaFhSk6EKYv0YsHNjWbtrpGfEGbUkqpa9TWfiX9Ck6IqmAgJIQQQgjxUv73u39yvCilghYZ1uDLRbHiEdAWm2NjUXfXXeJRzdvUuTgSZv3sZy4bNZoV4lgsa2v1RHWdRVj+rGPPfD48XNGBMDNZJx7Z1OqsV4qwhaNFKaXUq+SYUUJsh4GQEEIIIcRLOXpJJx5IKO3uplUtQHlZBhpnTBOPgF15MSYGDcOHi0c1r9LXF7sDAxU5ajS0Rw8cvv9+p56vfkgANg+SD3+2WvrEbxx6znOhoYoOhB8nHhIPbWqVo0UppdT7PN78jfSrOCGqgYGQEEIIIcRLKTyWKR5HKKXXzDUuQ0NakngE7Mrz06ejcepU+bDmRR7t2xdbBwxQ5KjR5UFBTj9f5eOjxMOfrRb/+h6HnrHpnXcUHQiT5pSKhzY1ytGilFLqnW4/+hfpV3FCVAMDISGEEEKIF/L1v/4qHkQopbe6pyIDppgI8RDYlc1xcajz9xePa95i/UMPYb2fn0tHjS5+8EGXRMJSJyNhw4jh4uHPHo/072d/IJw6VdGBcO7rxeKxTW1GvrWDo0UppdSL5ZhRQmyDgZAQQgghxAtpuFItHkIope2bpU9CdfFqnAuVD4GdeXHePJwcOVI8rnmL9cHBLt1FuHnYMEzz9XU6ECY88ACqfXycerb9Yx4WD3+2WvOo/UHUPGWKYgPh6g+qxGObGtVWXhZfvKaUUuo+OWaUENtgICSEEEII8UJ2nMgVjyCU0s4tMK7CqaUJ4iGwM8+/9x7Oh4eLxzVvsVqjcW0kdNGo0eKQEKeeq2FssHj4s1XD0+Psfr6zkycrNhBmpujEY5vaXJddL75wTSml1L1+Wv9X6VdyQlQBAyEhhBBCiJfx3X/+hbSqBeLxg1LatWsqE3HgQAYaZ88Qj4Gd2Rwfj2P3OHZ+G22jjw92BwYqbtRoRL9+MN5+u+PP1bMndgbeKx7/bLH8Wftj6Onx4xUbCDOWcAehPUa+tQP5Bo4WpZTS7uD/fscxo4R0BQMhIYQQQoiXYf7rSfHoQSm1z2xDCo7mLhcPgZ15ITISp8aOlY9sKvdo377YOmCA4kaNFmg0Tj1X/ePjxOOfLe4ZP9zuZzv5yCOKDYQfJx4Sj25qkqNFKaW0+/jllW+lX80JUTwMhIQQQgghXsYB0w7x2EEpdczt+jScTowWj4EdGh6OCzNn4oiTZ9Z1d+sfegjr/fwUNWp0Zu/e0PXt6/Az1fbqBe0v+4gHwK7c9ss+dj9bw9Chig2EH87cIx7d1CJHi1JKafey9Iur0q/mRAEMHDjwFs1mc7ufzczMxMCBAxEZGenhu5SDgZAQQgghxIv46aefsN6YIh45KKWOm677EJV709EUHiYfBDuQI0ddEAmDg113HqGPD5aPGOF0JMxy8izC2oka8QBoi0f697PruY76+ysyEK6IL8eMKYXi4U0Nxobv4mhRSintZubqWvDdf36UfkUnQlhjX0dmZmZ2+B0GQkIIIYQQokqu/OOCeNyglLrGPONKNKQlicfAjrwQGYnTEyaIhzY1W63RuCwS5t93n9OjRkN79MDh++93+HmODRiALff1EA+AXVnzaJDdz6bEQLhmIc8ftFWt7or4QjWllFLPuMnYio16C5buvYjqpn9Iv6ITAcxm8/UQeHPsi4yM7HInYXeCgZAQQgghxIuoaioVjxqUUte6pyIDppgI8SDYrqGhaI6KQq2vr3hsU6U+PigLClLUqNHlQfbHs7YaJ44RD4BdqX/G/vMWz4WHKy4QZqboxMObGtyQf0J8sZpSSql7zTdYkFV+GQt2nsOsrabr5lS1SL+iEwGsEbCjnYCTJk3qdjsFO4KBkBBCCCHEi9hyNE08ZlBKXW+WPgnVxatxLlQBUbAdm+PiUD94sHxwU6F1ffpAGxCgqFGjpU5EwvohAdg8SD4CduahZ8Z4RSBMX1wpHt+ULkeLUkqpd5pbZUG+oRVrD17G+8WNN0TBtkZrG/GfH36Sfk0nHsYaAMvKytr9u3WU6KRJk9r99+4UDhkICSGEEEK8hG+++4d4xKCUutcC4yqcWpogHgTb88KcOTgzebJ4cFOj9QEByOnd22WjRmfccYdTgTDhgQdQ7ePj8POUPxYkHgE7c8/44fYHwtBQxQXCj+YfEg9wSpejRSml1HvMM1iQp29FalkzIgrbD4LtedbyrfSrOlEYHYVABkJCCCGEEKJaGq5Ui8cLSqn7XVOZiAMHMtA4e4Z4FGzPi9HRqPPzE49uarPehaNGC0JCnN5FWBwS4vCzNPxO2YGw4ME7UeNj3zM1vf224gLhhzP3iAc4Jbtx60nxxWxKKaXOmW+wILvyChbvPm9zELzZncf+Iv2qThSGdYdhZmbmDf/OQEgIIYQQQlTLjhO54uGCUuo5sw0pOJq7XDwIthsJY2NxfOhQ8eimNus0GpdFwtVBQU4Fwoh+/WC46y6Hn6Xs0V+Jh8DOPDI0wK7naXztNUUFwhXx5ZgxpVA8winVxIh92KiXX9imlFJqv/mGVmQevoyE7eccjoJtTfrsvPSrOlEQ1gg4cODADv/GQEgIIYQQQlTFDz/+B2lVC8SDBaXU827Xp+F0YrR4FLzZ87NmwfTSS+LRTW0eGj3aJYEw9957nR41ulGjcfg5GsYGi0fAzqwZN8qu5zFPmaKoQLg2SSce4ZRq2HNbUGSQX+CmlFJqm7m6FuQbW7Hm4CVEazs+T9AZW/7+vfQrO1EAZWVl1+Og2Wy+5e8MhIQQQgghRJWcu3pGPFJQSuVM132Iyr3paAoPEw+DN9scG4s6J3aidTdre/XCzmHDFDFqdJqfHyoHDXLsWXr2xM7Ae8VDYEfqn7Evfp596ilFBcLMZAbCjtykPS2+2E0ppbRz8wyt2Ki3YOXnFzGnwPVB8GYPnv5a+pWdCNN252BZWVmnn2EgJIQQQgghquKAaYd4oKCUyptnXImGtCTxKHizF2Ni0DB8uHh8U4vHBg5ETu/eihg1uiY42PHnmKARD4EdeWCSfc/15ZgxigqE6YsrxUOcEuVoUUopVabZVS3YZLAgu+IKFn3m+HmCjpp+6JL0KzsRJDIystOdg1YYCAkhhBBCiOr46aefsN6YIh4mKKXKcU9FBkwxEeJhsK3np09H49Sp4vFNLdYHBbls1GiEv79TkXC/g3G3zt8fhUP8xGNge+4cPcSuZzn5yCOKCoQr4g6IxzilydGilFKqLHOqLMg3WJBx+DLiS5o8HgXbGlFowrff/SD96k4EmDRpkk1xEGAgJIQQQgghKuTKPy6IxwhKqfLM0iehung1zoXKx8G2NsfFofaOO8QDnBqs02hcEgkLg4OdCoRJI0Y4/Ay1E8eJx8B2HeyDGh/bn+P44MGKCoTx734qHuSU5padZ8UXwymltLubp2+9dp7ggWZEFZlFo+DN1p7/p/SrO/EwbeOgLTAQEkIIIYQQ1WE8v188RFBKlWuBcRVOLU0QD4NtvRgTg5MjR4oHODV4aPRol0TCtaNGORUJdzk4avTYgAHYcl8P+SDYjkeGBtgeOv38FBMIV8SXI+w5+SCnJJfMP4hcnfzCOKWUdkc3GSzI0bVg6d6LmK2AENiRBTWt0q/uxINY4+CkSZNs/g4DISGEEEIIUR2FxzLFAwSlVNmuqUzEgQMZaJw9QzwOWj3/3ns4Hx4uHuCUbm2vXtg5bJj4qNGYQYNQ7ePj0DPonggWj4HtWf17+6JnU1iYIgLh2iSdeJBTkmHPbcE2o0V8gZxSSruNlS3IN1qwruIKFu46Jx7+bHXBznPSr+7EQ1hDn607B2/+HgMhIYQQQghRBd989w/x8EApVY/ZhhQczV0uHgfb2hwfjzp/f/EQp2SPDRyI/LvvFh81WhwS4tD9N4wYLh4D27PyWY1dz3EuPFwRgTAzRS8e5ZQkR4tSSqn7zdG1IN9gQfqhS4gVPk/QGf/6zX+kX+GJB7DGwa68eXchAyEhhBBCCFEV5r+eFA8OlFL1uV2fhtOJ0eJx0OrFefNwauxY8RCnZI8HBuKTnj2djoSfOBEJI/r1g+Guuxy6/0Oa34gHwZste2qUKgNh2sIK8SinFDlalFJK3Wee3oJ8gwWr9jcjcpuyzhN0VGPjP6Rf4YmbKSsrYyC0AwZCQgghhBAVU974mXhooJSq03Tdh6jcm46mcNvHJrrV8HBcmDkTRxwcY9kdPBoS4nQg3PDznyOmf3+HI+FGjX277qw2/C5IPAje7M7RQ+wLhHb89+zOQLgsukw8zCnB914s5GhRSil1sXnGVuToWpC854J4zHOHOVUt0q/whCgKBkJCCCGEEBWz5WiaeGSglKrbPONKNKQlyQfCd/87cvTYPfeIxzilqnNBJCwICnI4EE7z80PloEEO3fvukQHiUfAGB/vgyJ132Hz/TW++qYhAGP/up+JxTgkWljaJL6RTSqk3mG+wIKv8MhbsVM95go4ao23ETz/9JP0aT4hiYCAkhBBCCFEp//j338TDAqXUe9xTkQFTTIR4IDz37ru4EBmJ0xMmiMc4Rerri92BgU5HwnVjxjgcCdcEBzt07/WPhchHwZuseeRhm++/8bXXxANhakIFwp6Tj3PSLpl/UHxBnVJK1WqurgWbjK1Ye/Ay3i9uFI92nrb5b99Jv8oTohgYCAkhhBBCVMpJS514UKCUepdZ+iRUF6/GuVD5SHguNBTNUVGo9fWVj3IK82jfvtg6YIDoqNH9w4fbfd+1vXphZ+C94lGwrcYJY2y+f9Pzz4sHwvQlevE4Jy1Hi1JKqf3mGSzI1Vuwct9FzCmQj3SSfn7yqvSrPCGKgYGQEEIIIUSlfH5GKx4TKKXeaYFxFU4tTZCPhO++i+a4ONQPHiwe5ZRm/UMPYb2fn9io0aQRIxy672MTNOJRsK2Vz9p+puLpCRPEA+EnyTrxQCctR4tSSqlt5hssyK68gsW7z4tHOSW5an+z9Ks8IYqBgZAQQgghRKXk1CwXjwiUUu91TWUiDhzIQOPsGeKR8MKcOTgzebJ4lFOa9cHBTo8azQ4JcTgS7nJg1Gidvz8Kh/iJh0Gr+/4QZPO9fzlmjHggTFtYIR7oJF2ZXCW+4E4ppUo239CKzMOXkbDd+88TdNSIQhP+8wPPISQEYCAkhBBCCFElf+f5g5RSD5ltSMHR3OXikfDcu+/iQkQER47epGHcOKcC4fo770TC4MEOBcKYQYNgvP12u++5eqJyziIs/vU9Nt/3iYcfFg+EyVH7xCOdlLNeKUIBR4tSSukN5uot2GxsRdrBS4jWdr/zBB31rOVb6Vd6QhQBAyEhhBBCiArh+YOUUk+7XZ+G04nR4pGwOS4Ox4cOFQ9zitHXF7sDA52KhFsDAx3eRVigsX1Ep9X6IQHYPEg+Dlqt9e9j030f699fPBDOfb1YPNRJqT1wQXwhnlJKlWCeoRU5uhYsL72A2QXysU2N7m74q8veza9evQqz2XzdiooK7Nu3D/v27cOOHTuQnp5OVWxNTY3L/ltRIgyEhBBCCCEqhOcPUkolTNd9iMq96WgKDxONhOdnzYLppZfk45xCPNq3L7YOGCAyanRm797Q9e1r9z1XPj5KPAxarXnkYZtjbNM774gFwtTESvFIJyVHi1JKu7PZVS3YZLAgu+IKFn3mvecJLsw7hIwNm5GdnY2MDZuxOG+/267V3jmEbSPfiRMnrke+ffv2IScn54ZoFBUVRbuJpaWlAis+noOBkBBCCCFEhfD8QUqppHnGlWhISxLfTXgxKgp1fn7igU4J1j/0ENb7+YmMGs0KCbH7fhtGDBcPg1aNT9p+/01htsVxdwTC9CV68VAnIUeLUkq7ozm6Fmw2XjtPML6kSTzeudvFefuRnZ19ix/l7rDvtzZ9gTnrKq4bsWo7Ij4quO7cD1Zi7gcrEfnhSiQtXuySgJSUlHRDPNyxYwdKS0tRWlqK8vJymEwmqmKvXr0qvfzjVhgICSGEEEJUBs8fpJQqxT0VGTDFRMhGwthYNAwfLh7olGB9cLDTo0ZDHQiEoT164PD999t9v/vHPCweBzf/4jaUP2t7IDwXHi4WCDOTdeKxTkKOFqWUdhfz9K3I01uwqqwZkdvM4tHOU0ZtOdFuHLQa/8lnN0a+5HXXQ9/cD1a6bKfYypUrr0e+DRs2XI98paWlqKmpuSEaEeItMBASQgghhKgMnj9IKVWSWfokVBevxrlQwZGj06ejcepU8UCnBKs1GqciYZ5G49AuwuVBQXbfa8PYYPE4uPkXt6H0id/YHggFdxB+nHhIPNZ52rTVNeIL9pRS6k43GSzI0bVg6d6LmK2AWCfh/HxDp4EwJSXF9tAXE3dDPIxYlos5K7Zcd3ZW+XWLDY3Sr/aEiMNASAghhBCiMnj+IKVUiRYYV+HU0gTR3YTNcXGoveMO8Ugnqo8PyoKCHA6EWT/7GRY/+KBDkbDU3kjYsyd2jwwQD4TFv77H5nuWPIMwaU6peLDzpJFv7cAWjhallHqblS3IN1qwruIKFu46Jx7nlGDc5tpOA2HyR2tviHxz0nbfEPocvW575xAS0t1gICSEEEIIURk8f5BSqlTXVCbiwIEMNM6eITdyNCYGJ0eOlA91gtb16QNtQIDDkXDzsGEOjRpNeOABVPv42HWv9Y+FiAfCzb+4DUf697MtEL75plggnPt6sXi086Taw83yC/mUUuoCc6ss2GS0IP3wZcR2g/ME7TViy5f4JDu3w0AYs/mYW647t9CM73/4Ufr13qvJzs7G/v37XfZ7V69eRXZ2NrRabaef02q1N/w35Ml7VBsMhIQQQgghKoLnD1JK1WC2IQVHc5fL7SacNq3bjxytDwhATu/eHh81umPMGLvus7ZXL2h/2Uc8ENY8atvuR/Mrr4gEwtUfVIkHO0/K0aKUUrWbp7dgo96C1LJmRBTKRziluyC/sv3xohtL3Xrdk5f/V/oV32vZv3+/y+ObNfx1Fgitn7HSWSSsrb22e/Xq1asuu0e1wUBICCGEEKIieP4gpVRNbten4XRitOjI0Tp/f/FYJxYJBUaNxgwaBOPtt9sXCSdqxAOh4elxNt3r2cmTRQJhZopOPNp5So4WpZSq1TxjK3J0LUjec0E8uKnRuM21+Ch3B9I3bMKq3GLMzze4/Zrauq+kX/G9EmscdGUgtMa8zgJhY2PjLde0fq+2tvaWz3f33YMAAyEhhBBCiKrg+YOUUrWZrvsQlXvT0RQeJjNydN48nBo7VjzWSVmn0Tg1anSar6/dkbBAo7HrHo8NGIDCIX6igbD82RCb7vX0hAkigTBjSffZQaitvCy+yE8ppba6ydiKdRWXsWAnzxNUoyv3XZR+xfc6bt4F6ooAZx0t2lUgtIbJtjHQGg1v/o71s9159yDAQEgIIYQQoip4/iClVK3mGVeiIS1JZjdheDjOh4WJxzopD40e7XgkdGDU6MzevaHr29eue6yeKHsW4Z7xw226z5OjRokEwo8TD4mHO0+4LrtefLGfUko7M1fXgnxjK9YcvIRobaN44KLOGbnNjO/+w3MIXYE1xFmjYHu7+RzF+rsdxT4r1ujX2Nh4y321/Y41OHb33YMAAyEhhBBCiGrg+YOUUm9wT0UGTDERMiNH4+Nx7J57xIOdp63t1QvagADHIqGPj0OjRrNCbNuRZ7V+SAA2D5ILhNt+2cem+2wYOlQkEH44c494vHO3seG7kG+wiC/+U0rpzeYZLMjVW7By30XMKZCPWtS1Nv3lX9Kv+l6BNcRZd+S5KhC23RVoDXuO7CBsex/WzxEGQkIIIYQQ1XDmq+PiC/uUUuoKs/RJqC5ejXOhno+EFyIjcXrCBPFo52nrAwKQ07u3x0aNhvbogcP332/XPZY/FiS6i/BI/35d3uOx/v09HghXxJdjxpRC8YDnbrU6jhallCrHfIMF2ZVXsHj3efGARd3rwdNfS7/qeyWuCIQ37/7rKhDacgah9TfaO5OwO8JASAghhBCiEsobPxNf1KeUUldaYFyFU0sTPL+bMDQUF2bOxBEfH/Fw59FIGBTk0VGjy4OC7Lq/ht/JBsKaR224X19fNL3zjkcD4ZqF3n/+IEeLUkqlzamyYLOxFZ+UX0HCdp4n2J3Mqrgi/arvlbgiEFpHi1p3JXYVCAFAq9Xe8B3rb9z8d3INBkJCCCGEEJVQeCxTfDGfUkpd7ZrKRBw4kIHG2TNERo7WDx4sHu48aZ1G4/Co0eUjRtgdCUvtjIRlj/5KLBDqn9HYdI9NYWEeDYSZKTrxgOdOOVqUUiplrt6CfIMFqw80I6rILB6qqIzxJU3Sr/peibOBsL1xobYEQuC/EfDmz1rv6ebdhG3PTuxuMBASQgghhKiAn376EWt1H4gv5FNKqbvMNqTgaO5yz48cnTMHZyZPFg93nvTQ6NEORcL8++7DjDvusCsQJjzwAKrt2KnZMDZYLBAeemaMTfd4Pjzco4EwfXGleMRzp1rdFfFIQCntPuYZWpGja8Hy0guYXSAfp6gy/Os3/5F+5fc6nAmE1rGgN3/X1kDYEVqttsNxpc7+tlphICSEEEIIUQFffXNZfPGeUko94XZ9Gk4nRns+FEZEoNbXVzzeecLaXr2wc9gwhyLh1nHj7N5FWBwSYvv99eyJnYH3igTCPeOH23SP50JDPRoIV8QdEI947nLj1pPisYBS6uVWtmCTsRXZlVew6DOeJ0jb19j4D+lXfq/D0UDYdldfR39zJOJZ76exsRHAf3coWv93R//m7TAQEkIIIYSogIYr1eKL9pRS6inTdR+icm86msK7HuXo0pGjcXE4PnSoeMDzhMcGDkT+3Xd7ZNRoRL9+MNx1l+33NkEjEggLHrwTNT5d35+nzyBMnPaZeMhzh7Hhu7BRr4B4QCn1OnN0Lcg3WJB+6BJiS5rE4xNVvgU1rdKv/F6Ho4HQunvQFu0JhTd//uazCtteu+1YU2+HgZAQQgghRAV8fkYrvmBPKaWeNs+4Eg1pSR6NhOdnzeo2I0ePBwbik549PTJqdKPGtvP9jtx2G+r8/aH9ZR+RSHhkaEDXgXDqVI8FwhXx5ZgxpVA85rlDjhallLrSPH0r8vQWrCprRuQ2nidI7TNl7wXpV36vQ0mB0PqbbXcGMhBeg4GQEEIIIUQF5NWmii/UU0qplHsOr4U5crZHQ+HF6GjU+fmJRzx3ezQkxKFRowUhIXYFwml+fqgcNMjm+6qdKLOLsGbcqC7vzTxliscC4doknXjIc4ccLUopdYWbDBbkVlmwdO9F8cBE1WtccSMSS0z49rsfpV/7vQpnziDsCEdHjLZ3HwyE12AgJIQQQghRON9+/w1WVyaIL9BTSqmk6w3JqC1I9WwkjI1Fw3DbzqVTszoHI+HqoCC7IuGa4GCb7+nYgAHYcl8PjwdC/TNd73Q8O3myxwJhZopePOa52sSIfRwtSil12E3VFqyvvIKFu86JhyWqPqO1jUjYbkZ04Wn8f9n1mLjMgJAkHUKSdKg793fpV3+vQimB0Br92oZAgGcQWmEgJIQQQghROOeunhFfmKeUUqVYZFiDLxfFem7k6PTpML30knjEc6u+vtgdGGh3IMy9915E+PvbFQn32xFcdU8EezwQHpjUdcQ8PX68B3cQVooHPVca9twWFBnkAwOlVD3mVlmQb2jF2oOX8X5xo3hgoupxToEZ8SVmxGvPYEb+F3h+1ZHrMbA986qapV/9vQpbA6E1ytkSEu0NhNbPt/fbN/+Wo7sT1Q4DISGEEEKIwjlysVx8QZ5SSpVkWtUClJdloHHGNI+FwubYWNTddZd8zHOTR/v2xdYBA+wfNTpmjF2BMGnECJvv6fjwX2HzIM8Gwp1kzQ7yAAAgAElEQVSjh3R5XycfecRjgXBF3AHxqOdKN2lPi8cGSqnyzdNbsFFvQWpZMyIK5UMTVYfvaxsxv8SEuVtO4Y3Moxi/RN9pELzZxOLT0q/+XoUSAqH1t2/ePdiWtmcaunK3o1pgICSEEEIIUTi7Tm4SX4ynlFIlmmtchvqsZM+NHI2JwcmRI8Vjnrusf+ghrPfzc/uo0T2juj7nz2r5Y0Ge3UU42Ac1Pp3fU8PQoR4LhPHvfioe9VwlR4tSSjtzk7EVuboWpOy9IB6aqPKNKjIhYbsZ7xedRlhOA55aUW1XDGzPV9PrpF/9CfE4DISEEEIIIQpnnTFZfBGeUkqV7K6qdJjiozwTCqdNQ+PUqeIxz22RcMwYt48aTXjgAVT7+Nh0Pw2/83Ag/MVtODI0oNN7Ourv75FAuCK+HGHPyYc9V8jRopTS9sw3tCLz8GUkbOd5grRjZxeYEF9sRnzxWczM/wIvrO58VKijjkvS4eo330u//hPiURgICSGEEEIUzN///TfxhXdKKVWDmbqF0H+ahqawUM+MHI2LQ52/v3jQc4e6kBC7I2FhcLBduwiLQ0Jsvp/dIwM8Ggirf9/1OYSeCIRrk3TiYc9Vbtl5VjxEUErlzdW1IN/YijUHLyFay/MEafvGaE2YX2JC1NZT+HPWMTxm56hQZzSY/ia9BECIR2EgJIQQQghRMGe+Oi6+6E4ppWpyszEVX3z0gWdGjs6bh1Njx4oHPZfr64vdgYF2R8JP7IiEEf36wWDjmY71j4V4NBBWPqvpOhCGh7s9EGam6MXDnitcMv8gcnXyYYJSKmOewYJcvQUr913EnAL5+ESVZVSRGQnbGxGnPYNpuQ2YtNL5UaHOmFfVLL0EQIhHYSAkhBBCCFEwVU2l4ovtlFKqPhOw73AGzJGz3R8Kw8NxPixMPuq52KN9+2LrgAF2BcINP/+5XaNGN2q6DnFHbrsNtb16YWfgvR4LhGVPdX1GoicCYdrCCvG456zvvViIbUaLeKCglHrO7KoWbDZasKHqCpbsPi8eoKhynL3VhLhiM+aXnMWsTSfx0ppa0RjYnonFp6WXAAjxKAyEhBBCCCEKRnt8vQIW2imlVJ2uNySjtiDVMyNH4+Nx7J57xMOeK61/6CGs9/Nz26jRaX5+qBw0yKZ7OTZB47FAuHP0kK4DYWjno2xdEQiXRZeJBz5nLdhtFo8VlFL3m1NlQb7BgozDlxFf0iQeoqgyjNaaMb/EjHkFp/BWVj0eT/bcqFBHfXF1rfQSACEehYGQEEIIIUSh/PTTj1ir+0B8gZ1SStVukWENvlwU6/ZIeCEy0utGjtYHB7t11Oia4K7P+zty222o8/dH4RA/z0TCwT44cucdnd5P09tvuz0Qxr/7qXjgc0aOFqXUu83VX4uCqw80I6rILB6jqKxzt5kRX2JGnPYM3sttwOSPasRjn6P+5Z/fSy8FEOIxGAgJIYQQQhTKV99cFl9Up5RSbzGtagHKyzLQOGOa20eOXpg5E0d8fMTjnqus1mjsHjUa07+/zZFw//Dhtt3HRM+dRVjzyMOd3kvja6+5NRCmJlQg7Dn5yOeoHC1KqXe6yWDBRn0LlpdexOwC+ShFhSwwIb7EjMTtZkRsOYVX0+swTgFhz1UaTH+TXgogLmTgwIG3aDab2/2s2Wy+/pnuAgMhIYQQQohCOfPVcfEFdUop9TZzjctQn5XskZGj9YMHi8c9l+jjg7KgILsiYUFQkM2BMGnECJvuo35IALbc18MjgdA4YUyn92KeMsWtgTB9iV488jljYWmTeMiglLrAyhbkGy1YV3EFC3edkw9TVMToIjMSSkyILvwSb68/jidSDOIRz53mVTVLLwUQF5CZmdluHLSamZl5y3cYCAkhhBBCiGKoaioVX0inlFJvdVdVOkzxUe4dOTpnDk5PmCAf+FxgXZ8+0AYE2BUJs0NCbI6Eu2wcNap7ItgjgbDyWU2n93H2qafcGgg/SdaJRz5HXZlcJR81KKUOm6NrQb7BgvRDlxDL8wS7nRGFJswvMSNOexbT807gudQj4sHO0yYWn5ZeCiBO0jb0RUZG3vC3yMjILncSdicYCAkhhBBCFMquk5vEF9AppdSbzdQthP7TNDSFhbovFIaGojkqCrW+vuKRz1nrAwKQ07u3zYFw/Z132jxqNGbQIBhvv73Le2gYMdwjgXDfH4I6vY8vx4xxayBMW1ghHvoc8b0XC1HA0aKUqs48fSvy9BasKmtG5DaeJ9idjC02Y36JCXO3nMLrmUehWSwf6KR9Nb1OeimAOIk1At4cB61MmjSp0793JxgICSGEEEIUSl5tqvjiOaWUdgc3G1PxxUcfuHfkaFwcjg8dKh75nI6Ebhw1WqDpfNee1f1jHnZ7ICz+9T2d3sPJRx5xayBMjtonHvsckaNFKVWPm4yt2Ki3YOnei5itgFBF3W+0thGJO8x4v+g03t1wHE8uN4rHOCU6LkmHb7/7QXo5gDiBNQCWlZW1+3fr+NFJkybd8O8cMUoIIYQQQhTB9z98h9WVCeKL5pRS2n1MwL7DGTBHznZbJDw/axbOTJ4sHvmctU6jccuo0Zm9e0PXt2/XuwiDR3lkF2Gtf58O7+H44MFuDYRzXy8Wj332ytGilCrffIMFWeWXsWAnzxP0ducUmBFfYka89gxm5H+B51d1v1Ghznii+Z/SSwLEjVgD4c07CBkICSGEEEKIIrjyjwsKWCynlNLu53pDMmoLUt26m/BidDTq/PzEQ58zltmxk3D9nXciYfBgmyJhVkiITdffPTLA7YGw5pGHO7x+rZ+f2wJhamKleOyz11mvFHG0KKUKNLfKgnxDK9YevIz3ixvFoxV1n+9rG6+PCn0j8yjGL9GLRzY1u722RXpJgLgR6w7DzMzMG/6dgZAQQgghhCiCk5Y68UVySintzhYZ1uDLRbHui4SxsWgYPlw89Dm8i7BPH2gDAmyOhFsDAxFqQyAM7dEDh++/v8vr1z8W4vZAaHyy81jZFBbmlkCYvkQvHvzsVXvggngIoZReM89gQZ6+FallzYgolA9X1PVGFZmQsP3aqNCwnAY8taJaPKh5mx/va5JeEiBuwrp7sL0IyEBICCGEEEIUQVVTqfjiOKWUdnfTqhagvCwDjTOmuWfk6PTpML30knjsc9T6gADk9O5tcyTMHTfOpl2Ey4OCurx2ba9e0P6yj1sDYfmznQfCc+HhbgmEmck68eBnj2mra8SDCKXd3XyDBdmVV7B493nxeEVd6+wCE+KLzYgvPouZ+V/ghdUcFeoJ5245Kb0kQNxAWVnZ9QBoNptv+TsDISGEEEIIUQQ7TuSKL4xTSim9Zq5xGeqzkt22m7A5NhZ1d90lHvwcioRuGjVaaksknKhxayAsfeI3IoHw48RD4tHPVme9UoQtHC1KqYj5hlZkHr6MhO08T9CbjNGaML/EhKitp/DnrGN4jKNCRZycWiO9JEBcTNudg2VlZe1+hoGQEEIIIYQognXGZPEFcUoppTe6qyodpvgo94wcjYlR7cjROo3G5aNGEx54oMvrHhswAIVD/NwWCIt/fU/ngdBNZxAmzSkVD38cLUqp8szVtSDf2Io1By8hWsvzBL3ByG1mzN9uRlzRGYTnNmDSSo4KtcXHF1fgqeTDbr/OX/75vfSyAHERkZGRne4ctMJASAghhBBCxPn3D/8SXwSnlFLavpm6hdB/moamsFC3jBxtnDpVPPg54qHRo22OhHkajU27CHcFB3d53eqJ7j2L8Ej/fh1eu+nNN90SCOe+Xiwe/jhalFJlmGdoxUa9BSs/v4g5BfJBizru7K0mxJU0IrHEhIgtJ/Hy2jrx0KY2n1t6AMsyNyE7OxvZ2dnIWJeL0NTP3HY9g+lv0ksDxAVMmjTJpjgIMBASQgghhBAFcOUfF8QXwCmllHbuZmMqvvjoA/eMHI2LQ52/v3j0s8faXr2wc9gwmwJh1s9+hsUPPthlIIwZNAjG22/v9Lr1QwKweZD7AmHNox2POm187TWXB8LVH1SJhz9bjHxrB0eLUuoGs6tasMlgQXbFFSz6jOcJqtlorRnzS8yYV3AKb2XV4/Fkjgp1xscXVyBjXe71ONjWt1budss1C4yXpZcGiJO0jYO2wEBICCGEEELEabhSLb7wTSml1BYTsO9wBsyRs10/cnTePJwcOVI8/NnjsYEDkX/33TZFws3Dhtk0arRAo+nyuuWPBbktEBqeHtfhdU3PP+/yQJiZohOPfzaNFq28LB5SKPUWc6osyDdYkHH4MuJLmsTDFrXfudvMiC8xI057Bu/lNmDyRzXiQc3bnLu6pN04aN1J6I5rLtvd+W4zomyscXDSpEk2f4eBkBBCCCGEiHPAtEMBi96UUkptdb0hGbUFqa4fOfreezgfHi4e/uzxeGAgPunZ02WjRmf27g1d376dXrPht79xWyAsfzakw+uenjDB5YEwY4nydxBmZtSJBxVK1W6evvXaeYIHmhFVZBYPXNQOC0yILzEjcbsZEVtO4dX0OoxTQEDzdhdnbO0wEGZnZ+OFpF0uv+b0vBPSSwPEQTIzMx0KfQyEhBBCCCFEHO3x9eKL3ZRSSu23yLAGXy6Kdf3I0fh4HLvnHvH4Z6tHQ0JcOmo0K6TjSGd1/5iH3RII94wf3uE1vxwzxuWB8OPEQ+IBkKNFKXWPmwwW5OhasHTvRcyWjlzUZqOLzEgoMSG68Eu8vf44nkgxiMey7uiCtYWdBsKoqChERUXh3ZgUvDI/G5M+2On0NSen1kgvDRAHsUa+rrx5dyEDISGEEEIIEWedMVl8kZtSSqljplUtQHlZBhpnTHNpJLwQGYlTY8eKxz9b1dkYCTcPG4Zpvr6dBsLQHj1w+P77O99FODbYLYGw4ME7UePT/jVPPPywywPhhzP3iEdAjhal1EVWtiDfaMG6iitYuOuceOiiXRtRaML8EjPitGcxPe8Enks9Ih7G6DXfWrm7wzj4UVoWpkUvvB4J2zotZhFej8vA5AVajF902O7r/vNfP0gvDxA7KSsrYyC0AwZCQgghhBAF8b/f/1N8cZtSSqnz5hqXoT4r2bW7CcPDcWHmTBzx8REPgF3q64vdgYG2RUIbRo0uDwrq/Ho9e2Jn4L1uiYRH7hvU7jWP9e/v0kC4Ir4cM6YUikfAjlyXXS8fXChVuDm6FuQbLEg/dAmxPE9Q8cYWmzG/xIS5W07h9cyj0CyWD2G0Y9vbRZi+LgdPJV8Lf+MXHcZzC7R4PT6j02D4Ztxq/E/iVjyxsKzLa55o/qf0EgHxIAyEhBBCCCFElHNXz4gvalNKKXWdu6rSYYqP6pYjR4/27YutAwZ0HQl9fLB8xIguI2FpF5Gw/vFxbgmENY92cF1fXzS9847LAuGahco9fzA2fBfyDRbx+EKpEs3TW5BvsGDV/mZEbuN5gko1WtuIxB1mvF90Gu9uOI4nlxvFgxe137dW7saCtYVYnLEVMz7eiccXV3T6+Ukf7MTL8esQ+n5Ku8FwZnQi3o5diZcS8vDkh3tu+f7u+lbpJQLiQRgICSGEEEKIKEcv6cQXsymllLrWTN1C6D9NQ1NYqEtHjp6eMEE8AnZl/UMP4ZOePbuMhPn33dflqNGEBx5AdSe7J2t79YL2l31cHgj1z2g6vGZTWJjLAmFmik48BHY4WlR3RTzCUKok84ytyNG1IHnPBfHwRW91ToEZ8SVmxGvPYEb+F3h+FUeF0ms++eEeTEnYiLffX4GIebG3BMM5Ue/j7diV188xTD9wTnqJgHiQzMzMdkePejMMhIQQQgghCqK88TPxhWxKKaXucbMxFV989IHrdhOGhqI5Kgq1vr7iIbDTnYS2nkdow6jR4pCQTq9VO1Hj8kB46JkxHV7vXHi4ywJh+uJK8RDYnhvyT4jHGEqVYL7Bgqzyy1iwk+cJKs33tY3XR4W+kXkU45foxUMUVYdPfrgHzyduxZuxqzBjXkK7uwzT09Oxb98+nDhxAt9++630kgFxA5MmTbrhbMLMzEzpW/IYDISEEEIIIQpi18lN4gvYlFJK3WkC9h3OgDlytutGjsbFoX7wYPEQ2Jk6WyKhDaNGI/r1g+Guuzq8zrEBA7Dlvh4uDYR7xg/vOBC6cAfhirgD4jGQo0Up/a+5uhZsMrZi7cHLeL+4UTyC0WtGFZmQsP3aqNCwnAY8taJaPDJR7/GJhWVdnmP40UcfYceOHThx4gSuXr0qvYRAXEDbOBgZGSl9Ox6FgZAQQgghREFsOZqmgMVrSiml7na9IRm1BamuGzk6Zw7OTJ4sHgI71NcXuwMDbRo1OuOOOzqNhBs1HY/8PHLbbdA9EezSQFjw4J2o8Wn/Wq48gzBx2mfiQZCjRWl3N89gQa7egpX7LmJOgXwM6+7OLjAhvtiM+OKzmJn/BV5YzVGh1LM+nnQYxxtOoLS0FOnp6e0Gw8WLF6OgoAA1NTW4dOmS9JICIXbBQEgIIYQQohB+/OlHZOgXiS9aU0op9ZxFhjX4clGsy0Lhxeho1Pn5yQfBdjzaty+2DhjQZSQsCAnpNBBO8/ND5aBBHV7n+PBfYfMg144ZPTI0oP1A+OabLgmEK+LLMWNKoXgQbOvGrSfFYw2lnjDfYEF25RUs3n1ePIh1d2O0JswvMSFq6yn8OesYHuOoUKoAL3/97xve200mE0pLS7FhwwbMnz//lmA4f/585OTkoKKigsGQKB4GQkIIIYQQhfD3f/9NfKGaUkqp502rWoDysgw0zpjmmkgYG4vjQ4eKB8H2rH/oIaz38+syEnY1anRNcHCn1yl/LMilgbBm3Kh2r2N+5RWXBMK1STrxINjWxIh92KiXDzeUust8QysyD19GwnaeJyhl5DYz5m83I67oDMJzGzBpJUeFUmVad+7vnb7HX7p0CeXl5diwYQOSkpI6PMeQqtOamhoPrQjJwEBICCGEEKIQmr9uFF+kppRSKmeucRnqs5JdEgnPz5oF00sviQfBdiNhcLBLRo3uH97x2YANv3NtINQ/0/5Y07OTJ7skEGam6MWjYFuLDPIBh1JXmqu3YLOxFWkHLyFay/MEPe3srSbElTQiscSEiC0n8fLaOvHoQ6mtbq9tseu9/urVq6ipqcHWrVs7DIZUPZaWlrppBUgZMBASQgghhCiEk5Y68cVpSiml8u6qSocpPsolobA5NhZ1d90lHgVvtlqjcXrUaPJvftPpNXaPDHBZIDwwqf0di6cnTHDRDsJK8SjI0aLU28wztCJH14LlpRcwu0A+knUno7VmzC8xY17BKbyVVY/HkzkqlKrXj/c1OfWe/+2338JkMlGVevXqVdcs+CgUBkJCCCGEEIVgPL9ffFGaUkqpMszULYT+0zQ0hYU6P3I0JgYNney2E9HHB2VBQV1GwtVBQZ1GwtKgoA6vcVwzxmWBcOfoIe1e4+SoUa45gzDugHgY5GhRqnazq1qwyWBBdsUVLPqM5wl6yrnbzIgvMSNOewbv5TZg8kc14kGHUlf6fuEp6aUCQtwGAyEhhBBCiEL4/IxWfEGaUkqpstxsTMUXH33g/MjR6dPROHWqfBhsY12fPtAGBHQaCHPvvRcR/v4dBsKEBx5AtY9P+9fo2RM7A+91TSQc7IMan1uv0TB0qEsCYfy7n4rHwbDnOFqUqs8cXQs2G6+dJxhf0iQey7zeAhPiS8xI3G5GxJZTeDW9DuMUEHAodadvZh2TXiogxG0wEBJCCCGEKATt8fXiC9GUUkqVaAL2Hc6AOXK28yNH4+JQe8cd4nHQan1AAHJ69+40EhYGB3e6i7A4JKTD3z82QeOyXYRHhgbc+vv9+zsdCFMTKhD2nPzuwS07z4rHHkptMU/fijy9BavKmhG5zSwfzbzY6CIzEkpMiC78Em+vP44nUgzisYZST/vUciP+8+NP0ssFhLgFBkJCCCGEEIWQU7NcAYvQlFJKlep6QzJqC1JdMnL05MiR4nHweiS0YdTo2lGjOgyEEf36wdDBOYt1/v4oHOLnkkBY/ft2ziH09UXTO+84FQjXLtaJx8HEiH3I1cmHH0o7cpPBghxdC5buvYjZCghn3mhEoQnzS8yI057F9LwTeC71iHiYoVQpXv7639LLBaokOzsb+/fvd9nvXb16FdnZ2dBqtZ1+TqvVIjs7+7qevEe1wUBICCGEEKIAfvzpR6ypTBBffKaUUqp8iwxr8OWiWOdGjr73Hs6Hh4vHwetqNE6NGt2o0XT429UTQ1wSCCufbf8aTWFhTgXCzBQ9R4tSerOVLcg3WrCu4goW7jonHs+80fe1ZswvMWHullN4PfOoeIChVKn+cVkFjpj+Ir1koDr279/v8vhmDX+dBULrZ6x0Fglra2uRnZ2Nq1evuuwe1QYDISGEEEKIArj67VfiC86UUkrVY1rVApSXZaBxxjTnRo7Gx6PO318+EPr4oKyLnYSdjRqd5ueHykGD2t+hOCQAW+7r4XQgLHtqVLu/fz483KlAmLawgqNFKa1qQW6VBZuMFqQfvoxYnifoUqO1jUjcYcb7Rafx7objeHK5UTy6UKoExyXp8ExKJV5edghvJH+O1z74FC9EF2JC+Ab89qVV+MWEJfjFhCUoKD0uvWSgKqxx0JWB0BrzOguEjY2Nt1zT+r3a2tpbPt/ddw8CDISEEEIIIYrA/NeT4ovNlFJK1WeucRnqs5KdGzk6bx5OjR0rHgnr+vSBNiCg00j4SSeRcE1wOyNA/6+6J4KdDoQ7Rw9p97fPhYY6FQiXRZeJxcEl8w9ytCgVNU9vwUa9BallzYgolA9p3uCcAjPiS8yI157BjPwv8Pwqjgql3dhFOjydUoU/LTuMN5aW4Y2k3fhTnBZPTd+IUa+tRcCTKdcjYGeuyK2QXjJQDW1He7oqwFlHi3YVCK1hsm0MtEbDm79j/Wx33j0IMBASQgghhCiCo5d04ovMlFJK1euuqnSY4qMcD4Xh4bgwcyaO+PiIRsL6gADk9O7dYSDc8POfI6Z//w4j4f7hw9v93YYRw50fMzrYB0fuvOPWEaNOnkEY/+6nInHwvRcLsc1oEQ9EtPuZZ2xFjq4FyXsuiMc0b/B9beP1UaFvZB7F+CV6+ShDqQf9Q7IOLy4vxxvLDuKNxXvxcnwJnp2dj0f/nI6hk5bZFAC7Mjp1j/SSgeKxhjhrFGxvN5+jWH+3o9hnxRr9Ghsbb7mvtt+xBsfuvnsQYCAkhBBCCFEE5Y2fiS8uU0opVbeZuoXQf5qGprBbd7TZM3L02D33yEbCLkaNFowa1WEgTBoxosPf3T/mYacjYc0jD98aCKdOdTgQpiZUIOw5md2DhaVN4qGIdh83GVuxruIyFuzkeYLOGFVkQsL2a6NCw3Ia8NSKavE4Q6m7fWJJFV5YXoHXlh3E1CWleCVhO56L2Ixxb2fhoedWuCQAduX/SSiSXjJQPNYQZ92R56pA2HZXoDXsObKDsO19WD9HGAgJIYQQQhTBrpObxBeWKaWUeoebjan44qMPHI6EFyIjcXrCBNlxoxqNw6NGd3UwarQheJTTgdA4Ycwtv2ueMsXhQJi+RC82WlQ6GFHvNlfXgnxjK9YcvIRobaN4WFOjswtMiC82I774LGbmf4EXVnNUKPVOxy/W4Y/LKvDq8kOYmrwPry3YieejtuL3767HiOdTPRIAu3JC6HrpJQPV4YpAePPuv64CoS1nEFp/o70zCbsjDISEEEIIIQpgy9E08QVlSiml3mQC9h3OgDlytmOhMDQUzVFRqPX1FYuEh0aPdmjUaMygQTDefnu7v7l7ZIBTgbDyWc0tv3l28mSHA+EnyTqOFqVeY57Bgly9BSv3XcScAvnApjZjtCbMLzEhausp/DnrGB7jqFDqJWqSqvDs0kq8suwQ3kgpw+sffIoXYgoxIXwDfvvSKvH4Z4uPTPlYeslAdbgiEFpHi1p3JXYVCAFAq9Xe8B3rb9z8d3INBkJCCCGEEAWQqV+kgMVkSiml3uZ6QzJqC1IdHzkaF4f6wYNFAmFtr17YOWxYx6NGg4I63EVYoLk15B257TbUPxbiVCDc94egW37z9PjxDgfCtIUVHC1KVW2+wYLsyitYvPu8eGBTk5HbzJi/3Yy4ojMIz23ApJUcFUpV7CIdnk6pxJ+WH8bUpfvxxqLdeCm2CE9Oz8XvXk3D//OHZPHA56wBT6bg+//8IL1soCqcDYTtjQu1JRAC/42AN3/Wek837yZse3Zid4OBkBBCCCFEmH//8C/xBWRKKaXebZFhDU4nRjs2cnTOHJyZPFkkEh4bOBD5d9/dYSTMDglpNxDO7N0bur59242O2l/2cTgQFv/61vMZTz7yiMOBMDlqn0fj4MrkKvGgRNVtTpUFm42t+KT8ChK28zxBW5y91YS4kkYklpgQseUkXl5bJx90KLXTJ5OrMGVZBd5YdgBTF+/By3HFeGZmHoLfSMf9Ty8VD3ie8MKVr6WXDlSFM4HQOhb05u/aGgg7QqvVdjiu1NnfVisMhIQQQgghwlz99ivxhWNKKaXeb7ruQ1TuTUdTeJhjoTAiQmTk6PHAQHzSs2e7gXD9nXciYfDgdiNhVkhIu793dKLGqV2Etf59bvi9hqFDHQ6Ec18v9lgcnPVKEQo4WpQ6YK7egnyDBasPNCOqyCwe3JRutNaM+SVmzCs4hbey6vF4MkeFUuX7xJIqvLCsAq8vO4ipS/bi5YQSTI7YjHFvfYJhzy4Xj3NKsPbkJemlA1XhaCBsu6uvo785EvGs99PY2AjgvzsUrf+7o3/zdhgICSGEEEKEaf66UXzRmFJKafcxz7gSDWlJDo8cPT50qMcj4dGQkA53EW4NDGw3EIb26IHD999/y2/V+fujcIifw4Gw5pGHb7w3f3+HAmFqYqVHdw8WlZ0XD01UPeYZWpGja8Hy0guYXSAf3ZTq3G1mxJeYEac9g/dyGzD5oxrx0ENpe/5+sQ7/s6wSry07hKlL9uHVxB34n8krhVoAACAASURBVKgteOyd9Rj+Px+Jxzc1uKfytPTSgapwNBBadw/aoj2h8ObP33xWYdtrtx1r6u0wEBJCCCGECHPmq+Pii8WUUkq7n3sqMmCKibA7Ep6fNQuml17yeCTUdRIJOxo1ujzo1jMDj9x2G6onOn4WofHJW3cmOhII05foOVqUKsfKFmwytiK78goWfcbzBNu1wIT4EjMSt5sRseUUXk2vwzgFhB9KQ5J00CTpMHlpJV5dfghTUz7Hax98iheiC/FEWDZ+M+Vj8bjmDWZpq6WXDlSFkgKh9Tfb7gxkILwGAyEhhBBCiDBHL+nEF4kppZR2T7P0SaguXo1zofbvJrwYFYU6Pz/PRUJfX+wODLR71Ojnv/nNLb9VPyQAmwc5FgjLn20nEIaH2x0IM5N1HC1KRc3RtSDfYEH6oUuILWmSD3AKM7rIjIQSE6ILv8Tb64/jiRSDeASi3ddxi6rwTEoVXl52GFOX7scbSZ9hyvtFePK9HAS9vAb3/SFZPKB5uwlrP5deOlAVzpxB2BGOjhht7z4YCK/BQEgIIYQQIkxVU6n4AjGllNLubYFxFU4tTbA/EsbGomH4cM+NGu3bF/l3393hqNHQdgJh0ogR7f5W+WNBDgXC0iduDY6OBMKPEw95JBBqD1wQD1FUOebpW5Gnt2BVWTMit/E8QasRhSbMLzEjTnsW0/NO4LnUI+JBiHY/n0ypwkvLyzF12X5MTdqDP8Vp8fTMPIx+PR1DnkoRD2Td3fBF26WXDlSFUgKhNfq1DYEAzyC0wkBICCGEECLM52e04gvDlFJK6ZrKRBw4kIHG2TPsGzk6fToap071WCQ8HhiIT3r2bDcS5mk07e4i3BUcfMvvNPz2Nw4FwuJf33NrIAwNtTsQJs0pdXscTFtdIx6kqLybDBbk6FqwdO9FzFZAjFOCscVmzC8xYe6WU3g98yg0i+XjEPV+JyypxIvLKvDasoOYungvXplfgmdnb8LYNzMx9Jll4gGMdu6Lc/Ollw5Uha2B0BrlbAmJ9gZC6+fb++2bf8vR3Ylqh4GQEEIIIUSYHSdyxReFKaWUUqvZhhQczV1u927C5rg41N5xh2d2EnZwHmHWz37W7qjRmEGDYLz99lt+Z/+Yhx2KhEf697vhd5reftvuQDj39WK3xsHIt3ZgC0eLdls3VVuwvvIKFu46Jx7jpI3WNiJxhxnvF53GuxuO48nlRvFQRL3T3y+uwvPWALikFK8mbscf527B+LfX4VfPrRQPXNQ5/9/X0qSXDlSFEgKh9bdv3j3YlrZnGrpyt6NaYCAkhBBCCBFmy9E08cVgSiml9Ga369NwOjHavpGjMTE4OXKkRyKhroNI2NGo0QKN5tZdhGODHQqENY8G3fA7ja+9ZlcgXP1BlftHix5uFo9U1HPmVlmQb2jF2oOX8X5xo3iUk3JOgRnxJWbEa89gRv4XeH4VR4VS16lJqsIfl1bi1WWHMDX5c7y6YCdemFeAx0PXI/DFVPGARd3r/U8vlV46IMTlMBASQgghhAizzpgsvghMKaWUtme67kNU7k1HU3iY7SNH33sP58PD3R8JfX2xOzDQ5lGjM3v3hq5v3xt/o2dP7Ay81+5AaHh63A2/Y54yxa5AmJmi42hR6rR5egs26i1ILWtGRKF8nJPwfW3j9VGhb2QexfglevGIRNXruEVVmJRSiZeXHcIbKWV4/cNdeDFmGyZO24Df/mk1Bk+Uj1RU1q//+S/p5QNCXAoDISGEEEKIID/8+APSqhLFF4AppZTSzswzrkRDWpJ9I0fj41Hn7+/eUaN9+2LrgAHtjhpd/OCDt0TCrJCQW36j/vFxdgfC8mdv/J2zTz1lVyDMWOK+HYQcLerdbjK2IlfXgpS9F8TjnKeNKjIhYfu1UaFhOQ14akW1eFCi6vPJlCq8tLwcU5ftx9SkPfhTnBZPz8zD6NfTMeSpFPEARZXtCVOL9BICIS6FgZAQQgghRJD//f6f4ou+lFJKqa3uqciAKSbC9pGj8+bh1Nixbo2E9Q89hPV+frdEws3DhmGar+8NgTC0Rw8cvv/+G75f26sXtL/sY1cg3DN++A2/8eWYMXYFwo8TD7lvtGjlZfGIRV1rvqEVmYcvI2F79zlPcHaBCfHFZsQXn8XM/C/wwmqOCqW2OWFJJV60ngO4eC9emV+CZ2dvwtg3MzH0mWXigYmq2z2Vp6WXEAhxKQyEhBBCCCGCfPXNZfHFXkoppdQes/RJqC5ejXOhNu4mDA/H+bAw90bC4OB2R41ubmfU6PKgoFu+XztRY1cgLHjwTtT4/Pf7Jx95xK5A+OHMPW6Jg+uy68VjFnXeXF0L8o2tWHPwEqK13eM8wRitCfNLTIjaegp/zjqGx5ZwVCht398vrsLz1gC4pBSvJm7HH+duwfi31+FXz60UD0jUu934aZ30EgIhLoWBkBBCCCFEkHNXz4gv9FJKKaWOWGBchVNLE+waOXrsnnvcFgmrNRqbR42W3hQJjw0YgC339bArEh65b9D17x8fPNjmQLgivhwzphS6ZbRovsEiHreoY+YZLMjVW7By30XMKZAPdu40cpsZ87ebEVd0BuG5DZi0kqNC6X/VJFXhj0sr8eqyQ5ia/DleXbATL8wrwOOh6xH4Yqp4IKLd2xW5FdJLCIS4FAZCQgghhBBBTlrqxBd4KaWUUkddU5mIAwcy0Dh7hk2R8EJkJE5PmOCeSOjjg7KgIJtGjSY88ACqfXxu+L5x4hi7AmHNo/+NjLV+fjYHwjUL3XP+IEeLqsvsqhZsNlqwoeoKluw+Lx7t3OXsrSbElTQiscSEiC0n8fLaOvEARWUdl6TDM0sr8fLyw5i6tAxvfPgZXozZhj9M24Df/mk1Bk+Uj0CUdmR06h7pJQRCXAoDISGEEEKIIEculosv7lJKKaXOmm1IwdHc5bbtJgwNxYWZM3HkpkDnCuv69IE2IMCmUaPFISE3jikdEoDNg2wPhPpnNDd8vykszKZAmJmi42jRbmpOlQX5BgsyDl9GfEmTeLxzh9FaM+aXmDGv4BTeyqrH48kcFdrtXKTD0ylV+NOyw3hjaRneSNqNP8Vp8dT0jRj12loEPJkiHnkoddTwRdullxDITQwcOPAWzWaz9G2pBgZCQgghhBBByhs/E1/UpZRSSl3ldn0aTidG2zxytH7wYNefRxgQgJzevW+MhD4+WD5ixA2BMKJfPxjuuuuG75Y/FmRzIDz0zJgbvnsuPNymQJi+uNKlcTA2fBdHiyrYXP21KLj6QDOiisziAc+Vzt1mRnyJGXHaM3gvtwGTP6qRj1PUI/4hWYcXl5fjjWUH8cbivXg5vgTPzs7Ho39Ox9BJy8QjDqXu8rWYrdJLCOT/kpmZ2W4ctJqZmSl9i6qAgZAQQgghRJC9XxaIL+ZSSimlrjRd9yEq96ajKTysy0h4Yc4cnJk82fWRsJ1Ro/n33YcZd9xxQyTcqLlxF2DD72wPhHvGD3coEK6IO+Da0aK6K+IRjN7oJoMFG/UtWF56EbML5EOeSywwIb7EjMTtZkRsOYVX0+swTgGhirrHJ5ZU4YXlFXht2UFMXVKKVxK2///snXtY1HXev8en9ml3e6yuPbe7trbruofqV2mZZopWiklKiponVFZTQRRCAUVOKudB5TgjcvCAB0AQtfIMyDDMMAgewDQIqOyg6ObmoSwPvX5/uDMyMDPMDDN8Bnjd13Vf11PM4Qv/7PW87z7vD1z9dmD43HT8zXWt8EhDqSjfXLxZ9AiBAGhsbNSFwGXLlun9bNmyZTxJaAEMhIQQQgghAimoyRQ+yKWUUkrtYbZmHWpTI827m9DPD9UPPmjTSFjp5NQmEuYMH64XCL0eegjKP/xB7337X+hrViDM/evPcbxXi0Bo5h2EYV4f2CwObtp2RngMoxexSXkR2zTNyCi7gDXvfyo+5tnAwPxGhBY2IDDvI8zNrMHrsRXCoxW1nSOiVHhLWobp8ccwK+YwZoTvw0T/HLw6PxNPT0wQHmEodVSHe/BUmiOgjYCt46AWFxcXkz8n92EgJIQQQggRSHZ1gvABLqWUUmpPD5RtQMNyv/ZXjq5ciZp+/WwXCXv1wtHWJwkNrBpNGTJE7301TkPNPkVY1a/v/TsI58xpNxCuDVZg8eQ8rhbtBm5WXcS2imbIj32JoC5+n6BfXgNCChuxsuBjeGefgWtClfCARTumU2Q5xsUpMU16DO6xRzFz1XtwW56HUZ6b8PyUJOGRhdKu6nOTE0WPEAjuB8CjR48a/Ll2/aiLi0u7n9H6JKI2Phr77O4GAyEhhBBCiEDSK6KED24ppZRSe7tRHQlNYXK7kfAzHx+brhw98cgjKOjbt91Vo6V//vP99z3wAPY981uzAuHx4YN072uaMaPdQCiLVHG1aBc2W30J2epmJB39Ast2dd37BIN2NyKksAFLd57DzLSTcIoSH7SohUaoMDZWibfjSzErrgjuEfsxJSgfY7y34MXpqfiTc4zwkEJpd/TPY+NEjxCIGWgDoaEThC3Xk7bWxcWFgZAQQgghhHQeqeXhwoe2lFJKaWeZq0nCubjQdkPh54GBOPHQQ7a5j7BvX2zu3VsvEuYOG6YXCOMHDtR7z6lRTmYFQvWb9+8wbJg4sd1AmBartkkc3JpzVngs6ylu11zCVnUz4g5+Dl8HiHuWGljQhLC9jViRX4f5m2owJl4jPm5RsxwTU47J0jK4S4sxK+oApq7cjTeXZGOIuxx/HhsnPJRQ2lO9+cNt0WME0g7a04FpaW1XwrYMgi3RRkWtDISEEEIIIcSu3Ll7W/igllJKKe1sU5RhKC7egCbfxaYjYVAQap96yjaRsPWqUYkEyQMH6kXCQy0i4YlHH0Xekw+1GwiLXe6vJ60bNcqME4TKDsfBML/D2KoWH866s9sqmpGu+Arh+7rWfYLv5jYiuLARwQX1WLztQ0xM4qpQR/b16HK4ScswU1qCWdEHMTW0EOP9dmC4x0b0HxcvPIJQSg3b/PUN0aMEYoKWoc+Sn7X+OQMhIYQQQgixK9/eui58SEsppZSKMqsiFie3xJteOertjYYpU2yzbtTJSS8Qbvntb/VWjYb+5S+o7NVL9/rq0cPbDYT7Bj+pe/1HQ4e2fwfhyuIOxcGFrjuRXyE+oHU3t5Q3Y1vFJchKvsKK3U3CQ5+5riho0q0KdU87iRHRauHRi9731SgVJkiVmCE9hlnRhzE9bC8m+O/EyHcy8dSE9cIjB6XUOj8+/2/RowRihKNHj+oCX2NjY5ufa9eHGjpZqIWBkBBCCCGEdApXv/+P8OEspZRSKto96lTUhQWaDIVfBAXhxP/9X4cj4bHBg02uGt09bNj9NaO/+x12PvE/piNhn1443uve68/885/tBsLg+e91KBBuL6gTHtO6i9kVzchWX0LC0S/glyc+9rWnf34DQvfcWxW6cHMt3lhbKTyA9XSdIlUYH6fE9PhjmBV7BDNWvQe3wDy8vjALz05OFB4xKKX2sfrsl6JHCcQA5pz+064eNRX/eAchIYQQQgjpFK58d1n4UJZSSil1BOWq1VAelOMTz4XGV44uX46zL7zQoUBY/dOfYl///kZXjfr96leoaBEiVa8PafcUYVW/vveC4m9+YzIQJoSWYaErV4uKdFtFM7KUFxC1/zPhwc+UvrkNCN7diODdH2PJtg/hlsxVoUKMUGFsjBJTpKVwjz2KmREfYPKKXXBetBkDp6bgCecY4aGCUtr5Fle2PZlGxKKNesZODmrRBkJTr2EgJIQQQgghncKFa+eFD2QppZRSRzJbsw61qZHGTxN6eaFp1qwORcJTjz+Obb/4hd6qUb9HH9VFwq1OTrrX1j79VLuBsPLV/95D+OCD+OSdd4wGQlmUiqtFhUTBS0gr/Qqhexz3PsHlBQ0IKWyAf845zE4/hZHRXBXaWY6JKcdkaRncpcWYFXUAU1fuxptLsjHEXY4/j40THiIopY7nnuIPRY8SSAu00a+98NfytTxBeB8GQkIIIYQQQXx6pV74IJZSSil1RA+UbUDDcj/jK0dXrsSJRx+1OhLWPPMMNj7wgC4S5g0ZoguEXg89BOUf/nB/LanTsyYDoXLc/aD4ycKFRgNhWqza6kC4c9/HwkNbV3GL6iK2aS4hpeRLBBY43n2Cy3Y1ImRPI1bm18NzSy1c1nFVqD19PbocbtIyzJSWYFb0QUwNLcR4vx0Y7rER/cfFCw8NlNKu59b3TogeJZD/0jIOmoM5dxCaExG7EwyEhBBCCCGCqL9cI3wASymllDqq6epIVO5OxqcLjKwcDQjAuVdesToSnhw2TG/V6MYWkTBlyJD7pwhfHGgyEB59Y5DutZ96ehoNhKlryqyKg9EhJdiiEh/eHNnsikvYqm7GuiOf491c8RFQtyo0pwErC5sQVtgAv51nMVV2Qngw626+GqXCBKkSM6THMCv6MKaH7cUE/50Y+U4mnpqwXnhIoJR2P1N2qkSPEgjuhzwXFxez33P06FGTQbHlzxkICSGEEEKIXam9UCl8+EoppZQ6urmaJJyLCzV8mtDTE58tXGh1JFS1iISbHntMb9Vo0VNP6V63/4W+RgPhvsFP3g+EJk4Qxvgftmq16C5Ns/AA52hmlV/E9opmZJVdQMQHjnOfYGBBI0IKGxGQew4e6afxWgxXhXZUp0gVxscpMT3+GGbFHsGMVe/BLTAPry/MwrOTE4WHAkppzzMyvUT0KKHHk5aWZtHJwZYYO3XYMg4yEBJCCCGEELtz8kuV8KErpZRS2hVMUYahuHgDmnwXG145GhyMU7/+teWR8MEHsa9/f4OrRiOfflr3utMjhxk/RdinF6p+/rN7K0ZN3EG43GMvV4t2wM3lzdhW0YwNpV8huPAT4TFw6a5GBBc2YmVBPRZtqcX49ceFx7Su6PCIcrwZW46p0lLMiiuCe+QHmLwiH2MWbcbAqSl4wjlGeAyglNKWBiYcED1K6PG0DHmmNHa60NR7eAchIYQQQgjpFKo+VwgfuFJKKaVdyayKWJzcEm8wEp5ftsyqlaOnHn8c237xC4OrRt//76rR6p/+FAV/f8RoJDz+3D/vBcI5cwwGwoTQMix05WpRS81WX7p3n2DxF/DPbxQXBHMbEFzYiLA9jfDbeQ7T5Scw3AHiWldxTGw5psQrMEtahFmRB/D2ygKMXZKNwTPlePKNWOHDfkoptUTPiD2iRwk9mtYn/awJhID+KcSWr2UgJIQQQgghnUL5J4eED1oppZTSrugedSrqwgINrhw9v2QJqnr1sigS1jzzDDY+8IBu1ejy3/wG8yUSLP/DH6D53/+9d2fhaCejgVAzaiiqJBI0TptmMBDKo9UWxcFFk/J67GrR7RXN2Ky6iLiDn8NX1KrQ/EaEFjYgMO8jzM2sweuxFcIjmyM7KlqJSdIyzJCWYFbUQUwLKcQ43+14ZU4a+r0pFT7Mp5T2DF+YIsXrc9bhlRnxdv2eGctzRI8SiB1hICSEEEIIIZ1CccNe4QNWSimltKsqV62G8qAcn3guNLhy9HSfPhZFwpMt7iPMHThQd4ow18kJVRIJTjz6KPKefMhgIFSOu/eaj8ePNxgIN8aoLAqEeYc+ER7qOk3lRWzTNCOj7ALWvP9pp8dAv7wGhBQ2YmXBx/DOPgPXhCrhwc3RfDWqHBO1ATD6EKaH7cFbS3dixNwM/MN1nfAoQCnt2fYbG4Nlq2TIysrSuTYpHS9Msc9/oPDm4s2iRwnEjjAQEkIIIYSQTuHgR7nCh6uUUkppVzdbsw61qZFtV46++y7qRo2yKBKqWkTCjKFDMV8iwZLevaH65S9RJZGgcrThuwgPOw9ElUSCulGjDAbC1DVlZsfBdTHl4qOdnd2suohtFc2QH/sSQZ18n2DQ7kaEFDZg6c5zmJl2Ek5R4gOcaJ0iy/FWnBLTpccwK+YIpofvg1tALl5bkIlnJiUIH/5TSqkp/VfL9eKg1tQNGeg31vb3mA73SBM9SiB2hIGQEEIIIYR0CnvPbBE+VKWUUkq7iwfKNqBhuZ9+KFywAF/4+6P6wQfNi4QPPoj9zzzTZtVo+rBhqJJIcPrJvtjxh7aBcPf/+zWqJBKcHTTIYCCM8T9s9mrR3G66WjRb3YxtFc1IKvoCy3Z1zn2CgQVNCNvbiBX5dZi/qQZj4jXCY5yQABilwptxSkyNL8WsuKNwX/0B3ALzMNpzEwa8nSR8uE8ppdb69FtxBuOg1kmLbP8fOTw9cb3oUQKxIwyEhBBCCCGkUyioyRQ+TKWUUkq7k+nqSFTuTsanC1qtHF25EjX9+pm3avSXv0TO736nt2p0wf/8D0r//GdUSSRQvjbI4CnC6kcfQW2/fgYD4dKZu3vkatFszSVsVl1EzIHzdo+B7+Y2IriwEcEF9Vi87UNMTOpBq0IjVBgbW463paVwjzsK98j9eHtlAd7w3opBM2ToOyZW+BCfUkrt4bAZa00Gwvj4ePj7+2PWwhWYtXAFps0Pwhj3UIxxD8VLk1ZhwIQ1eGZ8hEXf+Q/XdaJHCcSOMBASQgghhJBOIe9UmvBBKqWUUtodzdUk4VxcqF4k/MzHB/Xjx5sVCU//7W/IfOghpEkkyBo2DPMlEiQMGoQqiQS1Tz9lMBAef+6fOPWb37QJhAlhyh61WnRbRTPSFV8hfJ997xNcUdCkWxXqnnYSI6LV4kOdHXWOUWFSvALu0hK4Rx3E1OBCjPPdhpdny9HPxT73bFFKqaP7whSpyUAYGxsLf39/s/XyCdTFRG1IHDYlHAMmrMGACWvwx1HR+PPYONGjBEJsBgMhIYQQQoggsqsThA9QKaWU0u5qijIMxcUb0OS7WC8Ufh4YiBMPPdR+JBwyBGkSCTJ//nOE9umD+RIJip56ClUSCYqG/rNNINSMGYaqBx/EJ++8oxcI5dHqduOgz7T8LrtadIvqIrZrLkFW8hVW7G6ySwz0z29A6J57q0IXbq7FG2srhQc7W/t6dDnc4sswQ1qCWdGHMC10D1z9dmD43HT8zXWt8CE8pZQ6qpHxaUbvIHz6rTj8cVQ0BkxYjQETVmP42+EYMzMEY2aGYLbnCsz2XIF53sstioj+/v4ICQmBXC6HXC7H3r17cfjwYZSVlaGxsRGNjY24cuWK6HEDIWbBQEgIIYQQIogMTYzw4SmllFLa3c2qiMXJLfH6kTAoCLX/jX2mrHRyQppEgpxnnsF8iQSRTz997xThK0PaBELFuHv3FH6ycKFeIEyLUbUbCAuKzwsPfZaYXdGMLepmrDv8Od7NtW0M9M1tQPDuRgTv/hhLtn0It+TusSp0RJQKb0nLMD3+GGbFHMaM8H2Y6J+DV+dn4umJtr8ji1JKe4ovTJFibdLGNnHwzfnrLf6sZ8ZHYMCE1Rg8abUuJLrNXamLiZaGRH9/f11IpF3T48ePix4d2RUGQkIIIYQQQaSpI4QPTSmllNKe4p4KGerDl99fOertjYYpU0xHwl69cHTgQL1Vo+8PGYKqBx7A/hf66gXCQ68/iyqJBJ95euoFwsSwY91itei2imZkKS8gav9nNg2CywsaEFLYAP+cc5idfgojo7vmqlCnyHKMi1NimvQY3GOPYuaq9+C2PA+jPDfh+SlJwgfolFLane03NgZvzl8P93eTMGlRgu7koL280HwZDQ0NaGhogEKhwKFDh7B3715dVAoJCbEqJlLH89ChQ6JHR3aFgZAQQgghRBAMhJRSSmnnKlethvKgHJ94LtSFwi+CgnDi//7PaCQ88cgjKOjbV7dqdPkf/gDN//4vTo8cphcId/+/X6NKIsGnCxboBcLIdw912dWi2youIa30K4Tusc19gst2NSJkTyNW5tfDc0stXNZ1oVWhESq8EaPEFGkp3OOKMHPNB5iyIh9jvLfgxemp+JNzjPABOaWU0s7xm+s3zf7/+7UhkXZNu/u6WAZCQgghhBBBpJaHCx+UUkoppT3RbM061KZG3l85uny5yZWjp/v2ReZDDyHnmWewQCJBrpMTqn/6UxT8/RG9SFj1m1+1uYNw6czdXWa16BZ1M3ZoLiG15EsEFnTsPkHfnAasLGxCWGED/HaexVTZCfGRrx2dY1SYFK+Au7QE7lEHMTW4EON8t+Hl2XL0c5EKH0hTSil1DC0JhIQ4MgyEhBBCCCGCED0cpZRSSnu6B8o2oGG5n27laNOsWcYj4ZAhSJNIkO3khCW9e0P1y1+ierSTXiA8/vJAfDJrli4QJq8qNxoHU5OPCw+Cm8ovIrviEjarLiL+0Hn45lofBAMLGhFS2IiA3HPwSD+N12Icb1Xo69HlcIsvwwxpCWZFH8K00D1w9duB4XPT8TfXtcIHzpRSSruGzV/fED1OIMQmMBASQgghhAhC9FCUUkoppSFIV0eicncyPl3w35WjK1fixKOPGoyElU5OSP/JTxD1178ifdgwnPrd77Dzif/RBcKKscPROHmyLhCmxaoMxsFlHnuxU9Bq0azyi9he0YyssguI+MC6+wSX7mpEcGEjVhbUY9GWWoxff1x4/BsWqcKIKBXekpZhevwxzIo5jBnh+zDRPwevzs/E0xMThA+UKaWUdg/PX/hG9DiBEJvAQEgIIYQQIgjRA1FKKaWU3jdXk4RzcaH3Vo4GBODsCy+0jYS9euHowIHY0b8/PB98EKV/+Qs0o4fqAqFi3DB8PH68LhBuiDZ8grBA+VWnRsHNqovYobl3n2Bw4ScWB8EVuxsRWtgAvx1nMU1+AsMFBUCnyHKMi1NimvQY3GOPYuaq9+C2PA+jPDfh+SlJwgfGlFJKe4YMhMbJyspqo6X3+BUUFBj8HEOa8/72nreoqMii5+tOMBASQgghhAjgzt3bwgehlFJKKdU3RRmG4uINaPJdjM8WLcJnnp5tIuGJRx5BQd++yHZyQvzAgTj9ZF/s+MO9QHhgxFOoGzFCFwgTw461iYNpG050zupQ9SVkq5uRdPQLLNvVaP6qElHrcwAAIABJREFU0PxGhO1txPJddXgnqwajpRWdFwEjVBgbq8Tb8aWYFVcE94j9mBKUjzHeW/Di9FT8yTlG+FCYUkop/fj8v0WPFByO6upqkyGvurra7M/qSCDUvleLqUiofWZLA2Z3goGQEEIIIUQA39+5KXwISimllFLDZlXE4uSW+HsrR4ODcerXv9a/j7BvX2T/4heI6t8fhwYOhGLkQOz4owS5f/05zjz3nC4Qrl5yoFNXi26vaMZm1UXEHfwcvmbEQL+8BoQUNmJlwcfwzj4D14Qqu0fAMTHlmCwtg7u0GLOiDmDqyt14c0k2hrjL8eexccKHvpRSSml7nmm4KHqk4FBcuXJFF+Jan8YrKiqy+iRhe9/V+vOampraPIM2AhoKlD399CDAQEgIIYQQIgQGQkoppdTx3aNORV1YIM4vW4Zzr7yiFwlrBg7Ejr/9Dav//nfUDHpBt2a0ZuhgnFufibXBCiyenGff1aLKi9imaUZG2QWsef/TdoNg0O5GhBQ2YOnOc5iZdhJOUbYPgK9Hl8NNWoaZ0hLMij6IqaGFGO+3A8M9NqL/uHjhQ11KKaW0ozIQ6qONgMZim/ZUny1inPazDAU/7XO0/Jk2GhYUFBh8bU8+PQgwEBJCCCGECIGBkFJKKe0aylWroTwoxyfei3B+yRJU9ep1f92okxN2ODlh97BhKBr6D+z4owTVr72Cc+szkbJG//7BjKzTNomCW8qbsV3TDHnpVwgycZ9gYEETwvY2YkV+HeZvqsGYeI1NAuCrUSpMkCoxQ3oMs6IPY3rYXkzw34mR72TiqQnrhQ9tKaWUUntbffZL0SMFh0Ib7Zqamgz+XHuKr3Wks5T2Pkcb/Vo+h6FAqD2F2NNPDwIMhIQQQgghQmAgpJRSSruW2Zp1+HD9KnwRHIzTffroIuGxl19GwsCBqBo5HDv+KIH6TSecW5uOtFiVLg4Geb6PbRXWrxbNVjdjq7oZCUe/gF9e2xj4bm4jggsbEVxQj8XbPsTEJOtXhTpFqjA+Tonp8ccwK/YIZqx6D26BeXh9YRaenZwofChLKaWUilZ16jPRI4UuhTbsdTTIaVeLGguRpk4Qtvxu7esIAyEhhBBCiBC+vXVd+KCTUkoppZYaisOlG/BJ8HLUjxqFKokE1T/9KQ46OWH7yJF47//9FsUuQ3AmWg55lPL+alGV5atFszWXsFl1ETEHzrcJgisKmnSrQt3TTmJEtNrsADg8ohxvxpZjqrQUs+KK4B75ASavyMeYRZsxcGoKnnCOET54pZRSSh3Z4spG0SOFLoWptaDmoo16pk4hmnMHofb0YEeepTvBQEgIIYQQIoCr3//HAYaclFJKKbXGzIoYVOcl4gt/f1Q/+CBOPf44CkePhnLcaHzwSn+cDk/A2pXFFq8W3a65hIyyrxC+7/59gv75jQgpbMTy/Dos2FyLN9ZWthsBx8SWY0q8ArOkRZgVeQBvryzA2CXZGDxTjiffiBU+WKWUUkq7sgeUdaJHCl0GbaDr6Im99k4PatHGSO3dgq2/W/tzcg8GQkIIIYQQATAQUkoppV3f/IoU1CdEoaZPH9Q88wz2jBuHvc89jlMrpQjz+qDd1aJbVBexTXMJKSVfIrCgCb65DQgpbERoYQN8t5/FlJRqgwFwVLQSk6RlmCEtwayog5gWUohxvtvxypw09HtTKnxwSimllHZnGQjNQ3uir2WwswZL7zDURsDW79E+T+vThFp74p2EDISEEEIIIQJgIKSUUkq7h6nl4Sg9ugH1E8bj5MiRKB0/GhUrorB4ch4KVBfarg6taMYWdTPWHf4cK3c3IqSwAf455zA7/RRGRt9bFfpqVDkmagNg9CFMD9uDt5buxIi5GfiH6zrhg1FKKaW0J7un+EPRIwWHp+XJwfZO/bWHLVaUaj9HGwy1cdDYP/cUGAgJIYQQQgRw5bvLwgealFJKKbWdWzRSnE4Ox0k3NxxbFoytOWd1UXBbRTM2l19A3MHPsDK/Hp6bajEzUY3p0mOYFXME08P3wS0gF68tyMQzkxKEDz4ppZRSatzcQzWiRwoOjfa+wI6eHAT0T/l1BO3pQW2s1D5jy3hp6N91dxgICSGEEEIEcPnGV8IHmZRSSim1ve8pUnAseh1SDjYhKvc0AtPL8U7MQUxevgvOXpvw/NvJ6DNa/HCTUkoppdbJQGiclus9OxoHgfsnETu6/rP16cDWdxW2/K6OnlTsSjAQEkIIIYQIgIGQUkop7Z7KylYjp2QVmisW4e7H7+J2fQB+qA/Gt3XhuHo2ApfPxODL01I0Va3H2YoEnChLRvnRVBzZL0NhoQzZO2SQZ8kRmyLDyrhULApLxoxliRi7YD2GzFiL/m/GCB+MUkoppT1ZBkLDtIyDtkJ7qq8j0U4b/lqeDGQgvAcDISGEEEKIABgIKaWU0u5nWnkkkhQhkH0QjiLZEzi3fzxu1/kBdfNt7EL8WL8Ed+uX4Vb9ctysC8X1c6tx5cMoXKyJw/kT8aivXI+a8kRUliTj2OFUfPCeDHl5MmRtlSMhTY7V61OxNDIFc4MSMWlJAl7zWIvnJsXhCeco4YNXSiml1JFlIGyLNrjZ+g4/W5xGNHQCkYHwHgyEhBBCCCECYCCklFJKu5fp5TFYkjMFmzVrEb03EO9ljEZJggSazX/F1VM+QP0iO4RCO1m/CD+2Of24Bv8+E4MvT0nRVLXu3ulHRRLKi+6fftz239OPcSkyrIxLgXdYMmYu5elHSiml3cs9xR+KHik4FNqwZsuTg4Bt7h/UPlvrwMg7CO/BQEgIIYQQIoDLNy4IH2RSSiml1DZmVMRjTspYpJ4KQsqBaITmL8KOjMkoSZCgJEECRerDOH/sbdyqDxAf/4TL04+UUkq7tgeUdaJHCg6FNuK1p6HThdooZ+iOwaampg6dStQGRkOfrf2Z9rNb/3NPgYGQEEIIIUQAPEFIKaWUdg83lEXiHZkr/IonILMyFvH5oQjN98LWHfNwVN5fFwlLEiQ4UzgS16pn4+7Hvg4Q6rqpPP1IKaXUzhZXNooeKTgM2ojniIFQ+9mm1pO2fD5Dz9DdYSAkhBBCCBHAle8uCx9oUkoppdR6U8rDkFQSBq+NkzEh8QVsqA1DsjIEwZmLEVLgiZzDochPctILhCUJEqiz/oRLZWPx/UdLgfqF4oMatUCefqSUUhoN1anPRI8UCLEJDISEEEIIIQK4+v1/hA82KaWUUmqdsvJwxBzyg9fGyRiy/AksPfEmNqjXQFayBktk7ggp8MQOZRzWL30CxeslbSJhafLP8FnRBFzXuOAO145SrTz9SCmlXUIGQtJdYCAkhBBCCBHAt7euCx9uUkoppdRy09QRCH9/IXyypmNwQB/4lIzDptrYez/fFwWPxHEIKfDE1op4hM2R4PCGZ9sEQq2n84fia8XL+K7mHfxYt1h8oKLdWJ5+pJRSW1l99kvRIwVCbAIDISGEEEKIAL6/c1P4gJNSSimllpmujsKKPXOwdMtsDA7og6kbh8Ln5CikKEORrAxBRMYKjI8YhJACT2SoYxGx6FHkrBtmNBCWJEigSv89LpaOwdXyYfihzt8BQhKlVsjTj5TSHuSZhouiRwqE2AQGQkIIIYQQAdy5e1v4kJNSSiml5puhjoVf/lQszb4XB18JehIeJ57H1lPrdK/xipiNIYFPIKTAE+mqWGxIGIVY71+hOPEBk5HwWNJP0HTkLVxVDMD1qkm4U79UfPCh1GHk6UdKqWPJQEi6CwyEhBBCCCGCED3opJRSSql5ZqjjsDjPDQHb/4XBAX0wOKAPfJUuCKuZqXuNrGQNPGNmYHBAH4QUeGJjeTS2F/oibI4EhzYMMhkItZ7MHYSvFS/jqmIgbn7oDdQvcoA4Q2k3l6cfKaUW+vH5f4seJxBiExgICSGEEEIEIXrYSSmllNL2zaqQwivHFYE75uri4NSNQ/GG5hfYVCXVvS6pMAq+SXN0gVBWthp5JREImyNBduwQswKhduXohVIXXFUMwDX167hVHyA+oFBKrZSnHyntjp6/8I3ocQIhNoGBkBBCCCFEEKnl4cKHnpRSSik1YlkIko6FwSvHFSty3tHFQe1q0cQzy/ReHypbiiUyd10gXF8cjJ0VaxE2R4KIBQ+jOOnnZkfCksQH0HjIFd8oBuKqYgBunJyJu/W+DhA7KKUOJU8/UipEBkLSXWAgJIQQQggRRJo6Qvzwk1JKKaVtTFWGQ3okAF45rgjKm4chgU/orRZ1q/wTNlZE6V6fVBYM9+UT4ZE4ThcIpUcCkF4RhbA5EoTNkWC/fKj5gfC/Vu94Dl8rhuGqYgCulr2E7z9aCtQvFB8lKKU9QJ5+pNSYzV/fED1OIMQmMBASQgghhAgiQxMjfABKKaWUUn1l5aux5sBiXRwcuryvLg66bx4JZ80jyKjV/498ZEVRcPNxxphVz+kC4er9i5CsDIE0oC/C5kiQGTHQ4kBYkiCBMu3X+LJk3L1IqBiAaxoX3K7zd4B4QCmlHZCnH2kX9pvrN0WPEwixCQyEhBBCCCGC2Hw8XvgQlFJKKaX3TVNHInjfvHtxcJd+HBwR2g8zqv+BudUvQtZqTXhifgSmB7ype21IgScCCt2RrAxBumw8wuZIsGrugyhO+aVVkbAkoRfq9rvgG8WLulD4Xc07+LFusfghP6WUOpzGTz821947/fhx5XrUqvRPP+7aJUdWthyJaXKs+e/px3lBSTz9SNvIQEi6CwyEhBBCSBeisbERjz/+OFxcXEQ/CrEBDISUUkqp45ihjoX/7pn37hzc9S8MD/qLLvgNDugDX9VYjNb0xtaatv/7HSpbCs+YGXqB0Dt3IlKUodhe6KtbM/qebLiVgfCex7P/iX+XjtBFwqvlw/ADTxNSSmnnWu+FH+t9cac+AD/Ur8S3H+mffvykeh3OVSTgpCIJqqJUHD2Qij2Fcmzbef/0Y7A0FYtXJcPdPxFveq7D0Jnx+Pv4WOHhi5rnzR9uix4nEGITGAgJIYSQLoSLiwsDYTciuzpB+DCUUkoppSHIUMdhcZ6bLg6ODP6bXhzUrhb1Pjmy7fsVoXBfPhG+KR56gdArxxVy1WrkKqJ1gVAe8lSHAmFJggRl8sfwRcn4+5FQMQDXqybhTv1S8UNzSimlHXSB/unH+hBcP7ca//kwEs21sTh/Ym2b04/796ViV74cm7JlSEyTYc16GZZFpuCdFcm604/P8/SjTSWku8BASAghhHQR0tLS8PjjjzMQdiN2nkwVPhCllFJKe7rp5THwynGFV44rAnd5tImD2tWiozW9sfXUujbvlx2KhpuPM7xTp7cJhGmqSGzTrNUFwrA5EhTJ+nQ4EpYkSHB232t6K0evKgbi5ofeQP0iBxhwU0opdUh5+pGBkJAWMBASQgghXQDtalEGwu5F3qk04UNRSimltKeaVBYMmWKNLg76583CqLCn9OLg4IA+8KkYg9Ga3girmWnwc9buXAU3H2fMXvdGm0CYro5FmnqNXiDcm+pkk0CoXTl6WfGa3mnCa+rXcas+QPwQmlJKaQ+zZ5x+/PPYONGjBEJsBgMhIYQQ0gXQhsGjR4+aDITan6elpen+75bvJY5FQU2m8OEopZRS2jMNxfriIL04+Mbq59vEwXm5ozFa0xtjKh7Dpiqpwc8KXO8NNx9njFn1XJtAmKGORbIyBNKAvrpAmLKiv80CYUmCBKWpD+N8kf7K0auKAbhxcibu1vs6wMCYUkoptYEOcvrxH67rRI8SCLEZDISEEEKIg7Ns2TJd9NOeJGwvEGrf01LieOw9s8UBBqSUUkppz1JWHo6YQ366OLhs1wyDcXBUxD8wpfovGK3pjcQzywx/niIUb/u5wH3lW3rv1Z0gVN0LhJnpU/ROER6V2zYSliRIUFs4Ev8pHaQfCstewvcfLQXq5okf7FJKKaUO7I91i3G3filu1a/AzboQXD+36t7px5oYnD8Rf+/0Y3kiKo5tFD1KIMRmMBASQgghDkzrE4PmBkKuIe0avH92u/AhKaWUUtqTTFNHIuz9hbo4+G7eNLhGvdQmDg4O6AOfSmeM1vSGW+WfsLEiyuDn6e4fXDvbYCBMU0YiWRmCnfuD9AJhfpLt1oy2VLO5Hy6VjmpzmvCaxgW36/yFD18ppZTSLm/jctGjBEJsBgMhIYQQ4sBoY19jYyMAywKh9j3EcTn4Ua7wQSmllFLaU0xXx8B/90y9ODgp9hWDcVC7WnS0pjcyaiOMfqZ0exjcfJzhmzrHYCBMKV2FZGUIcpWxeoFw/dInULxeYpdIWJr8M3xWNKFNJLyqGIDvat7Bj3WLxQ9XKaWU0q5qU4joUQIhNoOBkBBCCHFQWq4W1WJJICSOT3HDXuHDUkoppbQnmKGOg8+uybo46JM3xWgcbLladG71i5CVhxv9XJ/oefdOEKZONxgI1xcHI1kZgm2atXqBMGyOBIc3PGuXQKj1dP5QXCkd3DYUlg/DDzxNSCmllFrnZ9GiRwmE2AwGQkIIIcQBSUtL090l2BJzAyHXi3YNyj85JHxgSimllHZ3M1SxWJQ7QRcHF+dOwrS1rxqMg4MD+mDx8dd1pwe31sQb/dzU0nC4+TjDzccZ0+NfNxgIYw77IVkZArlqNcI9eukFwpx1w+waCEsSJFBnPoGLpWMMnia8XjUJd+qXih+0UkoppV3JzxNEjxIIsRkMhIQQQoiDoY2Ahk4BMhB2L6o+VwgfmlJKKaXdWbkyUhcGtXFwduIbRuPgwj1v6OJg4GlXk5+duv/e/YNuvs4YsbK/wUAY+v583euTIl7QC4Sx3r9CceIDdo+Ex5J+gqYjbxmMhFcVA3HzQ2+gfpH4gSullFLaFfxqo+hRAiE2g4GQEEIIcTC0pwfNsXUIZCDsWtReqBQ+OKWUUkq7pWUhSDoWphcHvXMmmoyDoyL+gYlVf9QFwi0n1pr8jtitoXDzcYZH2KQ2n6UNhH4F03Sv37zFvc2a0UMbBtk9EGo9mTsIXyteNhgKr6lfx636APFDV0oppdTRvZgtepRAiM1gICSEEEIcDAbCnkP95RrxA1RKKaW0mykrD4f0SIBeHFyU8xbmyVyNxsHWq0Xjaj3b/R7d/YNrZxsNhF45rkguC0WyMgQ79we1CYTZsUM6LRCWJEigSv89LpS6GDlNOAA3Ts7E3Xpf8cNXSiml1FG9XCB6lECIzWAgJIQQQroQXDHavfj0Sr3wISqllFLandygikDY+wv14qDXTld4bZxsMg62XC06TvNbZFbGmvweWcka3f2DvqmmA6FctRrJyhDklkvbBMKIBQ+jOOnnnRoJSxIfQMPBsUYj4dWyl/D9R0uB+oXih7CUUkqpo/n1AdGjBEJsBgMhIYQQ0oVgIOxeXLh2XvgglVJKKe0upquisHzPnDZx0Cdrusk46BL3rN5qUfkZM75vX5QuEC5INr5i1CvHFekVMUhWhiC7Mr5NIAybI8F++dDODYR6K0eHGQ2F1zQuuF3nL34QSymllDqS3xwTPUogxGYwEBJCCCFdCAbC7sWV7y4LH6ZSSiml3cEMdSz88qfqx8Gc9uPg4IA+8Kpy0sXB6VV/xwb1mna/LyJjhS4QTokbYTIQZqrvnUaUq1Yj3KNXm0CYGTFQSCAsSZBAmfZrfFkyzvhpQsUAfFfzDn6sWyx+IEsppZQ6gtcqRY8SCLEZDISEEEJIF4KBsHvx7a3rwgeqlFJKaVc3Qx2HxXlubeLg0uy2qz9bu+iDsbo4OFrTG5tqTa8W1To/fMa9QOjrjBEr+5sMhBnq+5+ZFPFCm0C4au6DKE75pbBIWJLQCx994IxvFAONh8LyYfiBpwkppZRS4MYZ0aMEQmwGAyEhhBBCiCDu3L0tfKhKKaWUdmWzKqRtwqBXjisCtnm0Gwdbrxb1PjkSKcrQdr+z5f2Dc1e/bfCz9VaMqqJ17926Y57BNaPvyYYLDIT3rN7xHP5dOsLkacLrVZNwp36p+OEspZRSKsqbjaJHCYTYDAZCQgghhBCBpKkjhA9XKaWU0i5nWQiSjoUZjoPb/9VuHGy9WnS0pje2nl5r3ne3uH/QJ8lwiGwZCOVl9/+3PvdQiMFAKA95SnggLEmQoEz+GL4oGW8yEl5VDMTND72B+kXih7SUUkppZ/vDBdFjBEJsBgMhIYQQQohAsqsTxA9ZKaWU0i5kqjIc0iMBBuPgipx3zIqD3gff1IuDgaddzf7+8LQAXSD0lRleY9oyEKaUrtK9N7dcajAQhs2RoEjWR3gg1Hp232v4RvGiyVB4Tf06btUHiB/UUkoppZ3pnW9EjxEIsRkMhIQQQgghAsk7lWb/QWrRGqSUrLL791BKKaX2Vla+GmsOLDYaB4cEPtFuHJyQ8ALGHf+NXiDccsK804NJZcFwXz5RFwgXJE9qNxCuK16ue/9mTZzRQLg72Ul4GGzp8ex/4rLitXZOEw7AjZMzcbfeV/zAllJKKe0Mf7wleoxAiM1gICSEEEIIEcjeM1vsNkSVvydF5pYMZGVlISsrCxnb5UgtWiN8uEsppZRaY5o6EsH75hmMg0F588yKg0MC+2D+icF6cTCu1tPsZ5AV3V8v6ubjjIkxQ9sNhJEHfFp8RigivB4xGAgTA54UHgVbW5r6MM4XtbdydACulr2E78+9C9TNEz+4pZRSSu0pId0IBkJCCCGEEIEc/CjXLkNU+XtSXRhsaeaWDCSXhgkf8lJKKaWWmK6Ogf/umYbj4K55GLq8r1mrRRcf0V8tOk7zW2RWxpr9HIn5Ebo4ONXfxWiUbBkIV+77l95npMYNM3qK8Ki8v/AoaMjawpH4T+mgdkPhNY0Lbtf5ix/eUkoppfawYanoEQIhNoWBkBBCCHEgvv/+ezQ0NNAeZL5iK6R7VtrcjE3pBgNhVlYW0navFz7opZRSSs01Qx0Hn12TjcbB4UF/MSsOGlotKj9j2bOEypbqAuH8yGlGv6tlIFyS56b3GVt3zDMaCPMShguPgcbUbO6HS6Wj2j9NqBiA72rewY91i8UPcimllFJb2hQiemxEiE1hICSEEEIciM8//xz+/v6UdsigoCCjcTArKwvpOTLhw15KKaXUHNPLYwyGQa8cV6zY9S+z46Ch1aLTq/6ODWrzV2+3vn/QJ8nDrEDoleOK5LJQ3efkHl1lNBDGev8KxeslwmOgMY8lP2TeylHFAFwtH4YfeJqQUkppd/K8VPTYiBCbwkBICCGEOBCXLl2CXC6nPci4hBgExwTYXFOBcGNeivCBL6WUUmrKpLJgyBRrjMbBwF0eGBn8N7Pi4OCAPvApGacXB0dremNTrfmrRZOVIZAd1r9/cInM3exAmKaK0H3Ozoq1RgNh2BwJDm94VngINGfl6JXSwWaFwutVk3Cnfqn4oS6llFLaUb/aKHpsRIhNYSAkhBBCCBHImYvH7TJYTc+RGQ2EsgNRwge/lFJKqTFTlGFYX7zSZBwcFfaU2XHw7bShGFv5C7046H1yJFKUoRY919qdq/QCoUfiOLMDYbo6Rvc5WZoYk4EwZ90w4QHQHNWZT+Bi6RjzThMqBuLmh95A/SLxw11KKaXUWptzRI8QCLEpDISEEEIIIQJp/PqsfYarJauQsTWt7enB/EThg19KKaXUmLLycMQc8jMaB/3zZlkUB4cE9oHHiefbnB7cemqdxc8WuN5bLxCOjxhkdiDMVLc8rRiKCK9HTK8ZTXxAeAA0a+Vo0k/QdMjFzEg4ANfUr+NWfYD4AS+llFJqjV8fED1CIMSmMBASQgghhAjk8o2v7DdoLQ2D/D0pNualYGN+Ik8OUkopdWg3qCIQ9v5Co3Fw2a4ZeGP182bHQWOrRcNqZlr+fIpQvO3noouDU/1dMCTwCbMDYYZaf53phoRRJk8RHtowSHj8s8TT+UPxteJls0PhjZMzcbfeV/ygl1JKKbXEq+WiRwiE2BQGQkIIIYQQgXx767rwgSyllFIq2nR1DJbvmWMyDrpGvWRRHDS0WnRMxWPYVCW1+Plkh6L1Tg96xsww+d2tA+HG8mi9z9te6GsyEGbHDhEe/SxVlf57XCg1/zTh1bKX8P1HS4H6heIHvpRSSqk53jgjeoRAiE1hICSEEEIcHEN3yF25cqXd9xUUFLR5n7VcuXKlzWdVV1db/AymyMrKQlFRkdXP2FW5c/cOUsvDhA9mKaWUUlFmqOPgs2uy0Tj4bt40i+PgK0FPGlwtmnhmmVXP2Pr+Qd8UD4sCobwsQu/z8koiTAbCiAUPozjp58Kjn8UmPoCGg2PNj4SKAbimccHtumXih76UUkppe35/XvQIgRCbwkBICCGEOCjV1dUG42B7gc5QzGtpU1OTTZ/DGNo4qMXU67XfYU747I5sPh4vfDhLKaWUijBDFYtFuROMxkGfvCmYFPuKRXFwcEAf+Cpd2sRBt8o/YWOFdeu2l0oX6gXCxakzLQqEScdC9T5vZ8Vak4EwbI4E++VDxQc/Kz2ZOwhfK4ZZFAq/q/XEj/Xe4oe/lFJKqTHvfCN6fECITWEgJIQQQhyQlpGv9am6oqIikycJtWGuoKDA4L+35CRhy+doHRaNPR8ANDU1tfmZNgIaCps99fSglrxTacIHtJRSSmlnK1dGGg2D2jg4be2rFsdB980j4ax5pE0gzKiNsOo5U0vD9eKgm48zPBLHWRQIpUcC9D4zvSKq3UCYGTFQeOjriMq0X+PLknGWnSZUjcCt+gDxA2BKKaW0jQuBH++IHh8QYlMYCAkhhBAHRBsBjUUzbexr/XNtmDMWAbXvM2c9aMvnMPT6lvHQnPdpn611uNS+tqeeHgSA989uFz6kpZRSSjvNshAkHQszGQcX506yKg6+EvQkZlT/o00cnFv9ImTl4VY9b+r+6DaBcMyq5ywKhKv3L2rzudKAviYD4aq5D6I45ZfCQ1/H7IWPPnDGN4qBFoXCG9VTcafezwGGwZRSSul/bVgqenRAiM1hICT2hkx+AAAgAElEQVSEEEIcEG3IM7YOVHsaz1hsMxYWjb3PWtoLhC2f31Ag1EbGnnx6EAAUTR+IH9ZSSimlnaCsPBzSIwEm46B3zkTMTnzD4jhobLXoaE1vbKmVWv3MsVtD9eLg9IA3232O1oEwoNC9zeemy8a3e4rwPdlwB4h8Hbd6x3P4d+kIiyLhVcWLuPmhD1DnJX4oTCmllH66WvTogBCbw0BICCGEdEG0oa91WGsvLJo69Wcpxk4EAqZPELZ8Zu3rejpVnyuED2wppZRSe7tBFYGw9xe2GwfnyVytioPGVot6nxyJFGWo1c/tEz1PLxB6xsywOBAuyXNr87nbC33bDYTykKeExz1bWSZ/zOKVo1cVA3Ctwhm36rh2lFJKqWA/TxA9OiDE5jAQEkIIIV0QY6tCjd0XaOg1HVnp2XKVqaHvMucOQm2sNHfdaXfmbPMJ4UNbSiml1J6mq6KwfM8ck3FwUc5bVsfBEaH9DK4WHa3pja2n1ln93IbuH/RN8bA4EHrluLZZcZqriG43EIbNkaBI1kd43LOdvVC33wXfKF60OBR+e8oDd+t8xA+IKaWU9kwvbBI9OiDE5jAQEkIIIV0MbWgzdPLOnPjXkUCoPfFnzmdoI6b2Na2fWftzAnzxTZPwwS2llFJqLzPUsfDLn2oyDnrtdIXXxslWxcHBAX3gUzHGYBwMq5nZoWdPeS+qTSD0Tp1uVSBMU0XqffY2zVqzAuHuZCcHCHu29Xj2P3FZ8ZrFkfCq8mX8UOcP1M0TPyimlFLas7y8W/TogBCbw0BICCGEdCFantwzFOfsHQi1Ua+lpk4rtnx9y1Wk2t+j9WlCrT3tTsIr310WPryllFJK7WGGOg6L89zajYM+We1HN1OrRQ3FwTEVj2FTlfV3DyYrQxCRsaJNIJy9rv37EQ0FwnR1jN5np6nXmBUIEwOeFB707GFp6sP4omS85ZFQMQDXK11xu26Z+GExpZTSnuOVo6JHB4TYHAZCQgghpIvQ8uSgsShn70DYkpZRz1QkNERBQYEuGGo/x9g/9wS+v3NT+ACXUkoptbXp5TGmw+B/7UgcNLVaNPHMsg7/DvPDZ7QJhGNWPWdVIMyoiG3z+dKAvmZFwqPy/sKDnr08+/4Y/KfsJatC4Xe1nvix3lv80JhSSmn39/pJ0aMDQmwOAyEhhBDSBWi52tOctZ72voNQizZaWhLztKcHtc+o/d1aPrOhf9fdSVNHCB/kUkoppTaxLAQyxRqz4uDS7NlWx0FTq0XdKv+EjRVRHfo9ZCVr2sRB95VvmfVcBk8QqtoGwsz0KWYFwryE4cJDnj3VbO6HS6WjrIqE11QjcKs+QPzgmFJKaff2+/OixwaE2BwGQkIIIcTBabmms72o114gbHnqzxZY83mtg2LruwqB++FRu4K0J5BdnSB+oEsppZR20FRlOKRHAsyKgwHbPDoUB+fljjYYB0dreiOj1gb/4c0+A/cPrjUvaBoKhBvLo9t8x879QWYFwljvX6F4vUR4yLOnx5Ifwvki61aOXlUMwI3qqbhT7yd+gEwppbR7evdb0WMDQmwOAyEhhBDiwLSMg+agPXln7A4/S0/82To4ar+/5ecxEN6joCZT+FCXUkop7Yiy8tVYc2CxeXFw+786FAdHRfwDU6r/YjAOzq1+EbLy8A7/PobuH/RNnWN1IJSVrW7zHbnKWLMCYdgcCQ5veFZ4xOsMawtH4krpYCtD4Yu4+aEPUOclfpBMKaW0+/ixj+iRASF2gYGQEEIIcVC04cya9Z3Ggp32M80Nb+YGR2M/b42h1zIQ3uNIfYHwwS6llFJqrWnqSATvm2dWHFyR806H4uDggD7wqXQ2enpwa018h3+fpLJgvBM2ve0JwlTz7ks0FAjXFwe3+Z5tmrVmB8Lt0qHC411nqc58wuqVo1cVA3Ctwhm36rh2lFJKqY38dLXokQEhdoGBkBBCCHFAtIHMmlWgxk4dWnoaEdA/Idj6FGHLGGnOfYba36n1a3kH4T3KPzkkfLhLKaWUWmO6Ogb+u2eaHQeHBD5ht9WigaddbfI7yYrarhd183HG9PjXrQ6E0iMBbb5HrlqNcI9eZgXCiAUPozjxAeHxrrMsTf4ZPiuaYHUkvKoYgG9PeeBunY/4wTKllNKu7ZepokcGhNgFBkJCCCHEAdGGt/Y0dLqwZdQzpLHoZuy0YMsQaMnnGXomQycNtT/T/i6t/7mncPJLlfABL6WUUmqpGeo4+OyabFYcDMqb1+E4aGq16GhNb2w5sdYmv1difkTbQOjrjBEr+1sdCFfvX2Twu5IiXjD7FOGhDYOEh7vO9nT+UHyteNn6UKh8GT98tEz8cJlSSmnXtTlH9MiAELvAQEgIIYQ4GO0FufYCoZaWJwbNOTnY3jpRS77b2GebOmnY8rPNXVnanWj8+qzwIS+llFJqiemqGCzKnWBeHNw1D0OX9+3watHFx183Ggfjaj1t9ruFypa2CYQeYZPMfk5DgTCg0N3gd23e4m52INwc1fMCYUmCBKr03+Ni6ZgOnSa8XumK23UMhZRSSq3wylHRIwNC7AIDISGEEEKIA3D5xlfCB72UUkqpOSaVBUOmWGNWGNTGweFBf+lwHFy45w2jcXCc5rfIrIy12e/nvnxi2/sH187uUCD0zp2IFGVom+/buT/I7EC4au6DKE76ufBgJ8JjST9B05G3OhQJryoG4LtaT/xY7y1+2EwppbTreP2k6JEBIXaBgZAQQgghxAH44fZNg0NDSiml1LEMxfriILPj4Ipd/7JJHHSJexYTq/5oNBDKz9judzR2/6BvascCoVeOK+Sq1W2+L7dcanYgDJsjwX75UOGxTqQncwfha8WwDkXCa6oRuFUfIH7gTCmltGv4/XnRIwNC7AIDISGEEEKIg7D5eLwDDH4ppZRSw8rKwxFzyM/sOBi4ywMjg//W4Tg4OKAPvKtGGo2D06v+jg3qNTb7PdfnrTEYCBckd2zFqFeOK9JUkW2+L7sy3qJAmBkxUHikE60y7de4UOrS4dOEN6qn4k69n/jBM6WUUsf27reixwWE2AUGQkIIIYQQB6GgJlP48JdSSik15AZVBMLeX2hRHBwV9pRN4qCp1aKjNb2xqdY2q0W1Bq73NhgIp8SN6HAgTFe3fVa5ajXCPXpZtmY05ZfCI51wEx9A4yFXfKMY2MFQ+CJufugD1HmJH0BTSil1PD/2ET0qIMRuMBASQgghhDgIR+oLhA+AKaWU0tamq6KwfM8cs+Ogf94sm8XB9laLzq1+0bYruhWheNvPpW0g9HXGiJX9OxwIMwwEwmRlCJIiXrDoFOF7suHiA52DWL3jOfy7dESHTxNeq3DGrTquHaWUUtrKT1eLHhUQYjcYCAkhhBBCHISqzxXCh8CUUkppSzPUcfDLn2p2HFy2awbeWP28TeLg4IA+8KpyMnl6cGuNbddzyw5FGzw9OHf12xY9t9EThCrDgXDrjnkWBUJ5yFPCw5wjWSZ/DF+WjOtwJLyqGIBvT3ngbp2P+IE0pZRSx/DLVNGjAkLsBgMhIYQQQoiD0Pj1WeGDYEoppVRrhioWi3InWBQHXaNeslkc9D74psk4GHja1ea/89qdqwwGQp8kD5sEwjRl2zsIk5UhyD0UYlEgDJsjQZGsj/Aw51j2Qt1+F3yjeLHjoVD5Mn6o8wfq5okfTFNKKRVr8w7RowJC7AYDISGEEEKIg3D5xlfCh8GUUkppsjIEcmWk2WHQK8cV7+ZNs2kcdIl7FuOO/8ZkINxyYq3Nf29j9w/6ymbbJBCmlK4y+L255VKLA+HuZCcHiHKO5/Hsf9pk5ehVxQBcr3TF7bpl4ofTlFJKxXnlqOhRASF2g4GQEEIIIcRB+OH2Tdveo0QppZRaalkIko6FWRQHffKmYFLsKzaLg+asFo2r9bT9727s/kEfZyxInmSTQLi+ONjgd2/WxFkcCBMDnhQe4xzVMvlj+KJkvE0i4VXFAHxX64kf673FD6kppZR2vjfOiB4VEGI3GAgJIYQQQhyIzcdte5cSpZRSaq6pynBIjwRYHAenrX3VpnGwvdWi4zS/RWal4bv8OqLsgOH7B918nDExZqhNAmHMYT8j3x+KCK9HLI6ER+X9hcc4R/bs+2Pwn7KXbBIJr6lG4FZ9gPhBNaWU0s711r9FjwkIsRsMhIQQQgghDkRBTabwATGllNKe5wZVBNYcWGxRHFycO8nmcXBCwgvtrhaVn7HP3yB2a6jBODjV3wVDAp+wSSAMfX++0e9PjRtmcSDMSxguPMI5uprN/XBZ8ZrNThPeqJ6KO/V+4gfWlFJK7W/9YuDHu6LHBITYDQZCQgghhBAH4kh9gfAhMaWU0p5luioKy/fMsSgOeudMxOzEN2waB4cE9sH8E4NNxsHpVX/HBvUau/wdfKLnGQyE8yOnWfy7GAuEfgXTjH7/1h3zLA6Esd6/QvF6ifAI5+iWpj6M80W2Wzl6VfEibn7oA9R5iR9eU0optZ+frhY9IiDErjAQEkIIIYQ4EFWfK4QPiimllPYcM9Sx8MufanEcnCdztWkcHBzQBz4l40zGwdGa3thUa/vVosnKEKSWhhtdL+qT5GGzQOiV44rkMsP3DeceXWVxIAybI8HhDc8KD3BdxdrCkbhSOthmofBahTNu1XHtKKWUdlu/TBU9IiDErjAQEkIIIYQ4EI1fnxU+LKaUUtozzFDHYXGem0VxcFHOW3aJgxMSXsDYyl+YjIPeJ0ciRWk4rnXU1P3G7x9cInO3aSCUq1YbfIadFWutCoTbpUOFh7eupDrzCVwqHWXD04QD8O0pD9yt8xE/yKaUUmpbLxeIHhEQYlcYCAkhhBBCHIjLN74SPjCmlFLa/U0vj7EoDHrluMJrpyu8Nk62eRw0Z7XoaE1vbD21zm5/D2P3D7r5OMMjcZxNA2F6RYzBZ8jSxFgVCCMWPIzixAeEh7euZGnyz/BZ0QSbRsKrypfxw0fLxA+zKaWU2s6r5aJHBITYFQZCQgghhBAH4ofbN+12OoJSSilNKguGTLHGqjjokzXd5nHQ3NWiYTUz7fp3WRQxx2ggHB8xyKaBMFNtbE1qKCK8HrEqEh7aMEh4dOuKns4fiq8VL9s0FF6vdMXtOoZCSintFt5sFD0iIMSuMBASQgghhDgYm4/HCx8gU0op7X6mKsOxvjjI8jiYY784+Hba0HZXi46peAybqqR2+7vIStYYjYNT/V0wJPAJmwbCDKOBMAQbEkZZFQg3RzEQWqsq/fe4WDrGtqcJFQPwXa0nfqz3Fj/cppRSar13vxU9HiDErjAQEkIIIYQ4GAU1mcKHyJRSSruXsvLVWHNgsVVxcGn2bLvEwVeCnoTHiefbPT2YeGaZff8++6KMBkLPmBlW/W4mV4yqoo0+y/ZCX6sC4aq5D6I46efCY1tX9VjST9B05C2bR8JrqhG4VR8gfsBNKaXUchuWih4NEGJ3GAgJIYQQQhyM4oa9wgfJlFJKu49p6kgE75tnVRwM2OZhlzg4OKAPfBVvthsH3Sr/hI0VUXb9+0RkrDAaCH1TrPv9TQVCeVmE0WfJK4mwKhCGzZFgv3yo8NDW1T2ZO8jmK0evKgbgRvVU3Kn3Ez/sppRSar7npaJHA4TYHQZCQgghhBAH48QXSuHDZEoppd3DDHUM/HfPtC4Obv+X3eKgOatFR2t6I6PWeEyzlfPDZxgNhItTZ9o8EKaUrjL6LDsr1lodCDeGPys8sHUHVem/x4VSF5tHwquKF3HzQx+gzkv80JtSSmn7XswWPRogxO4wEBJCCCGEOBifXqkXPlCmlFLa9c1Qx8Fn12Sr4uCKnHfsFgfNXS06t/pFyMrD7fo3MnX/oJuPMzwSx9k8EK4rXm70edIroqwOhGFzJChO+aXwwNYtTHwAjYdc8Y1ioO3XjlY441Yd145SSqnDe+Wo6NEAIXaHgZAQQgghxMH49tZ14UNlSimlXdsMVSwW5U6wOg4OCXzCfqtFlS7txsHRmt7YUiu1+98pqdD4/YNuPs4Ys+o5mwfCyAM+Jp9JGtDX6kD4nmy4+LjWjaze8Ry+Vgyzw2nCAfj2lAfu1vmIH4BTSik17I0zokcDhNgdBkJCCCGEEAckQxMjfLhMKaW065mkDMHG8hirwqBXjiuC8ubZNQ66bx4JZ80j7cZB75MjkaIMtfvfK1S21GgcdF/5ltW/p6lAuHLfv0w+U7psvNWBUB7ylPCo1t1Upv0aX5aMs0skvKp8GT985AfUzRM/CKeUUqrv7f+IHgsQYncYCAkhhBBCHJC9Z7YIHzJTSintaoZifXGQ9XFw1zwMXd7XbnFwRGg/zKj+h1mnB7eeWmf3v1dSWTDcl080GggXxc2ySyBckudm8rm2F/p2aM1okayP8KjW/eyFuv0u+Ebxol1C4fVKV9yuWyZ+GE4ppfSe9YuAH++KHgsQYncYCAkhhBBCHJDyTw45wKCZUkppV1FWHo6YQ34dioPDg/5itzg4OKAPfFVjzYqDYTUzO+dvVmR6vahvioddAqFXjiuSy4yfjsxVRHcoEO5OdnKAoNY9PZ79T/y7dIR9ThMqBuC7Wk/8WO8tfjBOKaU93c+iRY8ECOkUGAgJIYQQQhyQ+ss1wofNlFJKu4YbVBEIe3+h1XFwxa5/2T0OmrtadEzFY9hUZf+7B5OVIUjMjzAZCL1Tp9stEKapIow+1zbN2g4FwsSAJ4WHtO5smfwxfFEy3m6R8JpqBG7VB4gfjlNKaU/2YrbokQAhnQIDISGEEEKIA3Llu8vCB86UUkod33RVFJbvmWN1HAzc5YGRwX+zaxy0ZLVo4pllnfa3M3X/oJuPM2ave8NugTBdbfyu4TT1mg4FwrA5EhyV9xce0rq7Z98fg/+UvWS3UHijeiru1PuJH5JTSmlP9JtjokcChHQKDISEEEIIIQ7Ijz/ehVy1WvjgmVJKqeOaoY6DX/7UDsXBUWFP2TUODg7oA5+KMWbFQbfKP2FjRVTn/P0UoSbvH3TzccaYVc/ZLRBmqmNNPp80oG+HAmFewnDhAa0nqNncD5cVr9ktEl5VvIibH/oAdV7ih+WUUtqTvNkoeiRASKfAQEgIIYQQ4qDknUoTPnymlFLqmGaoYrEod4LVcdA/b1anxMF5uaPNioOjNb2RUWt87aatlR2KNhkH3Ve+1aHfu71AmNFOIMxMn9KhQBjr/SsUr5cID2g9wdLUh3G+yH4rR68qBuBahTNu1XHtKKWUdo4LgLs/iB4HENIpMBASQgghhDgoxQ17hQ+gKaWUOp5yZaTVYdArxxXLds3AG6uft3scHBHaD1Oq/2JWHJxb/SJk5eGd9jdcu3OV6fsH1862ayDcWB5t8vl27g/q8JrRwxueFR7PepK1hSPxn9JBdg2F357ywN06HwcYnlNKaTe2KUT0KICQToOBkBBCCCHEQam9UCl8CE0ppdSBLAtB0rGwDsdB16iX7B4HLVktOlrTG1tr4jv1bxm43ttkIPRNnWPXQCgvM31aMlcZ2+FAuF06VHg062lqNvfDpdJRdo2EV5Uv44ePlokfoFNKaXf1wibRowBCOg0GQkIIIYQQB+XCtfPih9GUUkodwlRlOKRHAjoUB9/Nm9ZpcdCS1aKBp1079++pCMXbfi6mTxCmTrdrIEw6FmryGbdp1nY4EEYseBjFiQ8Ij2Y9zdLkn+Gzogn2jYSKAbhe6Yrbdf+fvXMNrrK6FzeO7Zw5dXCc0/Z02jlSO3Vsaz9oRRGkKFQgaIpRgooIlUhUCIlJuYSLkIQQQi5ESEh2EhKQi0gSQJRSEIFAbntnQwAl6CH7L1StVlsFucmd/P4f2pzGmMu+vO/7e/fezzPzfCjhsvf7rraz1jNrLUIhIqLhntqrvRQAYBkEQgAAAACbcvnqJVlW3/0CIiIihr6OhnRZsD0hoDiYWPWEjM7+rSVxcFjGr7w+WnS4u7esPphn7fPs4f7B6MQIGbt4qKmBMHdncrefsdiZLmkx1wUcCXeU9FMPZuHquxsHysma/qaHwvPNk6XVE6+/oI6IGCpeOKa9FABgGQRCAAAAABuz9sBS9YVpRETUs8yZKXO3xAYcB5/K+50lcbB/8s2SsH+o13Ewp3my5c80d11q94EwKUIGv3SbqYEwfduUHj9nQcbdAQfCVZkEQk1dK/rI5zUjTI+EZ5yD5XLLVP1FdUTEoPcFkWuXtJcBACyDQAgAAABgY946Wqm+OI2IiDqWu7Jl6sYxAcXBhMrRlsbB5zd5f+/gSPePZMW+bMufa+Ki2G4DYUzq6ICfQ0+BMHnz+B4/56rV4wMOhPMnfkeqC76nHsrC2b0F35XjOx81PRKerr1Lzh0aJ9c8STZYYEdEDFKPz9NeAgCwFAIhAAAAgI1p+mut+gI1IiJab7krRxKqogOKg/EVo+SZ/Icsi4O+Hi1afMT651pUk9bj8aLxec+YHghfrIru8bOu3zYn4ECYOqGXbCseqB7JsJccquwnJ2rvMz8U1t0rF49OE/FM0l9oR0QMNv+2XHsJAMBSCIQAAAAANubDkx71RWpERLTWsoasgMJgWxyMdURZFgd9PVp0bNMvpcS1wPJnW7St5/sHk4rMD4RxFVHiaEjr9rNWNuQaEgiXp92hHsfwnzrLfiKf1URaspvwjDtSrrTM0F9sR0QMJk9s114CALAUAiEAAACAjfn68ln1hWpERLTGgrq54qhdEHAcnFLxqOVxcNIbD3kdB4e7e8vKI5kqzzh7TUqPgfCFZeYfMRpXESWlzoXdfta1+xYbEghTJ/SS6sLvq8cx/Jf518sHbz1sSSQ8XXuXnD/8nLS2JOgvuiMiBoPnjmgvAQBYCoEQAAAAwOaUu7PUF60REdFcC+tTZUn1SwHHwbj1URK3/HFL42Bkzh0yqul/vI6DEw/c0+PuObPs6f7B6MQIeSJnsCWBsMzV/f+/FzvTJS3mOkMC4Z8c9+uHMfyG/zxydJA1obBhkFxqmSHS8pz+4jsiop29clJ7+g9gKQRCAAAAAJvz5pHV6gvXiIhono6GdMnaMdWQOJi4cqylcbB/8s0S1/SAT7sH1xxerPOc9yzoMQ5GJ0XI4JdusyQQljdm9/iZCzLuNiQQFs6+TT2I4betL/2hfLpnpGW7Cc82jZarnmn6C/CIiHb0g2naU38AyyEQAgAAANgc90e71RevERHRHEtdC2XultjA42CFThyc8ueHfYqDM9+N0nveWzJ7DIQT05805Ll4tYPQ2XMgXPNarGHHjO5y3KIexLAzr5Ojf46QU7V9LQqFfeXCe/Einin6i/GIiHby0yLtqT+A5RAIAQAAAGzOJ6eOqy9gIyKi8Za5smTG6+MMiYPT1j5jeRz09WjR4e7esvpgntrzziif3WMgTCyIsSwQLm9Y1ONnrtwxz7BA+PqyB2wQw7ArD7x2p3xZM9iy3YRnXEPlsidZf0EeEdEuntiuPfUHsBwCIQAAAIDNuXL1siyrT1FfyEZEROMsd+VI4obHDYmDya8aE7V81dejRXOaJ6s+8+fTnu4xECY5jAmt3gRCR116j5+5siHXsEC4ZFofqV7SSz2EYdfWFd8kn+x5xLJIeLr2Ljl3aJxc8yTpL8wjImp7/qj21B/AcgiEAAAAAEHA+kNF6ovZiIhojOXObJlS+ZgxcXDdsypxMP6t3/sUB0e6fyQr9vV8pKZZenX/YGKEvLBstGWBcEn13B4/9yp3jmGBMHVCL9lZcrt6BMOefX/Lg3Kq9h7rQmHdvXLx6DQRzyT9BXpERA09cSLXLmtP+wEsh0AIAAAAEATUHv+z+oI2IiIGZkH9PFnekGVIGIyriJLZFc+pxMHHlt4tI/f/t0+BsPiI8vP34v7B6MQIGZU10LJAmLsz2YvPniIZcTcaFgirlt6vHr/QO/evvV2+qH3Q0t2EZ9yRcqVlhv5CPSKi1X60SHvKD6ACgRAAAAAgCPB8cVh9YRsREQMxRZZUzzE0Dg6Y2UclED5/sL9PcXBs0y+lxLVA9fmnlSb3GAfHzIg07Jl6EwjTt03x6rMX5QwyLBBmx/+AY0aDyJqiG+Tj3dYeOXq69i45f/g5aW1J0F+wR0S0yr9XaE/5AVQgEAIAAAAEAacvfmWDxW1ERPRHR0OaZO2YalgcnFMVqxYHfT1adLi7t7zSrHe06LL6eVJQN1fGzxrVYyB8fuFThj0nbwJh8ubxXn3+Na/FGnrM6Nsld6iHL/TN5s1D5KuaftaGwoZBcondhIgYLp7Zpz3lB1CBQAgAAAAQJJS7s9QXuRER0TdLnBmSunWScXFwQ6wMnHWLShz052jR+ENDpLA+RfUdOHZ7d7xoYkGMpYEwvnKUV8+mctd8QwPhutyB6sELfde96lb5R80wy3cTnm0aLVc90/QX7xERzfTyl9rTfQAVCIQAAAAAQcLW99epL3QjIqL3ljkzZdYbEwyNg/fP+blKHBww0/ejRYe7e8uad15Wfw/5GzO8CoQvOsZbGgjjKqKk2Jne4+df35hnaCDMeOEGqc6/Xj14oe/uXfYfKkeOnq7tKxfeixfxTNFfxEdENNoPpmlP9QHUIBACAAAABAmHPnWqL7IiIqJ3lruyZerGMcbdObjhWbU42D/5ZkncM9LnOJh6eJz6e1hWP09SHNO8CoQx+SMtD4SlzoU9fv6V7ixDA2HqhF6yo6SfeuxC/23ePERO1vS3PBSecQ2Vy55k/cV8REQj/bRIe6oPoAaBEAAAACBI+OzMx+qLrIiI2LPlzmxJqIo2LA7O3BAjQ+b+Qi0OPlk6UB7e918+xcERjTfJK0256u/C2/sHoxMj5JGMfpYHwjKXN/czpkhG3I2GBsJVmQTCYNe1oo98XjNCYTfhXXLu0Di55knSX9RHRDTCE9u1p/oAahAIAQAAAIKEK1cvi8M5X32xFRERu7a4fqFhYbAtDg5L/bVaHBww82aJOfgbn3cP5h+Zrv4ultXPE4ETGFgAACAASURBVMfb3t0/OGZGpAyY2cfyQFjuVSCcJyVLhxkaCOdP/I5UF3xPPXJhYO4t+K4c3xGpEglP190rF49OE/FM0l/cR0QMxPNHtaf6AGoQCAEAAACCiE2HV6gvtiIiYifWzZOCvamGxsEZVX9QjYP9k/07WjR6309leWOm/jupnyd56+d7FQgnZz1t6HPzegeh07tAuG5zkuHHjG4rHqgeuNAY3904UE7U3qcSCs+4I+VKywz9BX5ERL98QeTaZe1pPoAaBEIAAACAIKLhLzvUF1sREfGbFtWnSe7OZEPj4PQNT8tD6b9RjYP+HC063N1bypsz1N9JmzOXxHsVCJMKY1QCYWl9z3cQLqufJ1V7MgwPhMvT7lAPW2iczrKfyGc1SrsJa++S84efk9aWBBss9iMi+uCH6dpTfAiAY8eOyY9//ONvWFpa2uXv37Vrl/z4xz+WyMhICz+lvSEQAgAAAAQRx068r77YioiI/9bRkC4LticYHgejMu9VjYO/nfMzv44WHdv0S3E0pKm/l2X182RZbYo8OTXSq0CYUDROJRAW1nh3dPj6xjzDA2HqhF5SXfh99bCFBpp/vXzw1sNqkfB0wyC51DJLpOU5/UV/RERv/Eel9hQf/KS0tPRbcbC9nUEg/DYEQgAAAIAg4uvLZ/UXXBERUZbVz5NS10KZuyXW0Dj4x6qn1ONg/+SbJak+0uc4ONzdW15p9u7ITCt07FjkVRyMToyQmPyRKoFwSfVcr75LWWOmKYHwT4779aMWGu6hyn5yonaQWig82zRarnqm6S/8IyL25NlD2lN88IP2Owd37dr1jZ+1/fr06dO/9ecIhN+GQAgAAAAQZKzav1h90RURMdwtd2XLjNfHGRoHE6uekNHZv1WPg0+WDpQI940+x8H4Q0OksD5F/d206e39g9GJETJi/p0qgTDr7alef5/c5FsMD4SFs29Tj1lojvWlP5RP94zU201Y21cuvBcv4pmiHwAQEbvy6tfa03vwg+nTp3d5nGj7eNgRAuG3IRACAAAABBk7PZvUF10REcPZcleOJFRFGx4Hn8r7nXoc9Pdo0eHu3rLmnZfV3017p+VO8ioOjn/pUcOfo7eBMGXr815/nzLHI6bsItzluEU9ZqFZXidH/xwhp2r7qoXCM66hctmTrB8BEBE7yv2DIYu3gbAtNLYZjuGQQAgAAAAQZLz/94Pqi66IiOFqWUOWoWEwriJKEipH2yIO9k/2/2jR1MPj1N9Ne4tq0rzePTgl5w9qgXDqpqe8/k7rNieZEghfX/aADUIWmumB1+6UL2sGK+4mvEvOHRon1zxJ+kEAEbHNv1doT+3BBLrbJdj+Z5GRkV3eX9jx2NJQhkAIAAAAEGScvviV+sIrImK4WVA3Vxy1CwyPg/EVo+SZ/IfUw2D/5Jtl/Kohfh0tOqLxJnmlKVf9HbW3aJv39w8mFcaoBcK4iihZVufdsayVtYtMCYRLpvWR6iW91CMWmmtd8U3KR47eJafr7pWLR6eJeCbphwFERO4fDDnaAmBXka/9zzs7orR9NAwXCIQAAAAAQcjaA0vVF18REcPHFFlSPceUOBjriFIPg/2Tb5bBKbfK0wd+5dfuwfwj023wjr5p9poUrwNhfNFY1UBY7Ez36ju96s4zJRCmTuglO0tuVw9YaIXXScu2SDlVe49qKDzjjpQrLTP04wAihrfcPxgydDwq9NixY53+vvaBsLP7C0X+HQm7+nmoQSAEAAAACEJqj/9ZffEVETEcdDSkS9aOqYbHwSkVj9omDvZPvlmSnA/7FQej9/1Uljdmqr+njiYuivU6EI5dPFQ1EJY1Znn1nUpdC0wLhFVL77dBvEKr3L/2dvmi9kHd3YS1d8n5w89Ja0uCfiRAxPCT+wdDis6OC+1pB2FXdHdEaShCIAQAAAAIQo6deF998RURMdQtdS2UuVtiDY+DceujJG754+pRsE1/jxYd7u4t5c0Z6u+po77cPxidGCEPptyuGghXuLK9/m65ybeYEgiz438g1fnXq4crtM6aohvkkz2PqEfC0w2D5BK7CRHRar/YpD2lB5M4duxYl5GwLf5Nnz7dqz8fDhAIAQAAAIKQi1fOqy/AIiKGsmWuLJnx+jhT4mDiSuOPtPTXQI4WnXjgHnE0pKm/q44W/inT6zg4/qVHTXmuvgTCch8C4YqyJ0zbRfh2SV/1aIXW+/7WEfJV3b3qofBs02i56pmmHw0QMTw8f1R7Sg8mUlpa2ukuQALhtyEQAgAAAAQpVe+Uqi/CIiKGouWuHEnc8LjxcbDCXnGwf/LNktg4wq84ONzdW9YcXqz+rjozo3y29/cP5j2jHgjLnIu8/m7rt80xLRCuyx2oHqtQR/eqW+UfNcPUI+Hp2r5y4b14Ec8U/XiAiKGrJ07k2mXt6TyYSFeRj0D4bQiEAAAAAEGK+6Pd6ouwiIihZrkzW6ZUPmZKHJy21pwY5a+xlcP9joMz341Sf1dd+Xza014HwqSiCeqBsLjO+2NaK+uzTQuEGS/cINUF31OPVajj3mX/IR/vtsGRo7V3yRnXULnsSdaPCIgYmn6cqz2VhwBpu3Ows3sGRXoOhNxB+G8IhAAAAABByienjqsvwiIihpLF9QtNCYNxFVGS/GqMehBs77CMX8kTB37udyBcfTBP/X11pmPPAp/uH4wvMmdHpy+BsLBmvtff71V3nmmBMHVCL9leMkA9VKGuzZuHyMma/uqR8HTtXXLu0Di55knSjwmIGFp+uUV7Kg8BMn369G53ArYdMdrx5+0DYVdxsS0+lpaWGv657QiBEAAAACBIuXrtihTZ8O4nRMTgM0UK9qaaFwfXPaseBDuauC/C7ziY0zzZBu+sC7d4f/9gdGKEjF08VD0Qvlw9y+vvV+xMl7SY60wLhKsy+6kHKtTXtaKPTY4cvUtO190rF49OE/FM0o8KiBgacv9g0NN+h2DH0Nc+Ah47dqzLn3X2Z9v/LFwgEAIAAAAEMW8eWa2/GIuIGMQ6GtIka8dU0+Lg7Irn1GNgRwM5WnSk+0eyYl+2+nvrSl/uH4xOipDBL92mHggXbk/06TsWZNxtWiCcP/E7HDOKsmdpL6lZ9p/y0e7H9ANh27Gj7ki50jJDPywgYnDL/YMhQ8fY19HOdgi2Pz60badgZ3YMi6EMgRAAAAAgiDn0qVN9MRYRMVgtcWZI6tZJpsbBATP7qAfB9gZ6tGjxEf331pUFdXPludSxXgfCmNTRpj1nXwLhS1ue9el7rlo93tRjRrcVD1SPU2gf3904UE7U3qceCNs8fzhWWlvi9SMDIganHy/WnsKDwXSMe93dHdjxfsG2o0rb7OrI0lCGQAgAAAAQxHxx7m/qC7KIiMFomTNTZr0xwbQ4OKcq1nZxsH/yzZKwf6jfcXBs0y+lxLVA/d11pWO3b8eLxuc9Y4tA+GJVtE/fc/22OaYGwuVpd6hHKbSXzrKfyOc1I9Tj4P/ZMEgusZsQEf3xxHbtKTyArSAQAgAAAAQxra2tUupaqL4oi4gYTJa7smXqxjHmxcENsTJw1i3qMbCjk954yO84ONzdW1YeyVR/d92ZvzHDp0CYVGSPQBhXESXL6lK8/p6VDbmmBsLUCb2kuvD76lEK7eXegu/K8Z2P6sfBdp5tGi1XPdP0gwMiBo+XPtOewgPYCgIhAAAAQJDz1tFK9UVZRMRgsdyVIwlV0abGwfvn/Fw9BnZ0WMavZFTT//gdByceuEccDWnq7687UxzTfAqELyyzxxGjcRVRUurM8Pp7rnLnmB4I/+S4Xz1IoT09VNlPTtQOUo+D/7avXHgvXsQzRT88IKK9PTZLe+oOYDsIhAAAAABBzvt/P6i+KIuIGAyubMw1LQzGVUTJ7A3P2jIO9k8O7GjR4e7esubwYvX3150FdXNl/KxRPgXCJ3IG2yYQlrmyfPi+KZIWc52pgbBw9m3qIQrta33pD+WzmkgbxMF/e8Y1VC57kvUDBCJ67YmDSfLZPgt3AX++VnvqDmA7CIQAAAAAQc7pi1+pL8wiItraunlSsDfV1Dg4c0OMDJn7C/UQ2JmBHi06890o/XfYg77ePxidFCGDX7rNNoFwhSvbp+9bkHG36bsIdzluUQ9RaGPzr5djO6LkVG1f9TjY3nOHxsk1T5J6+EDErv3QOVNeXbNcVq5cKStXrpRX1yyXD50zzf+3zx7SnroD2A4CIQAAAEAIsGq/vXd2ICJqWVSfJrk7k02Pg8NSf60eAjszMueOgI4WHe7uLasP5qm/x55cUrXAp0A4Mf1JU5+7r4Gw3MdAuOa1WNMD4evLHtCPUGh7D7x2p3xZM1g9DH7Dunvl4tFpIp5J6iEEEb/pZ/um/18Y7Ohn+6ab+G9PFrl6XnvaDmA7CIQAAAAAIUD1B2+qL84iItpNR0O6LNieYGocnFH1B9vGwf7JN0tc0wMBxcGc5snq79EbZy6J9ykQJhbE2CoQLm9Y5NP3rdwxz/RAuGRaH6le0ks9QKH9rSu+ST7dM1I/DHY8dtQdKVdaZqgHEUT8t9s2Le0yEL6+Pl8+2Btnjq5s+eCDDxB99syZM9rLPaZCIAQAAAAIAT486VFfnEVEtJOlroUyd0usqXFw+oan5aH036hHwK6Mf+v3AcXBke4fyYp9vu1sU7E2RZ6cGulTIExyPGOrQFhcl+HTd65syDU9EKZO6CU7S25Xj08YLF4nLdsi5VTtPephsKPnDz8nrS0J6mEEEZ+XtauXdxkIV65cKTNmzEC0lfv27dNe7jEVAiEAAABACHD12hUpdfm2uIiIGKqWubJkxuvjTI+DUZn3qkfArozMuUNG7v/vgAJh8RH9d+mNjh2LfLt/MDFCXlg22laBsGBvik/feZU7x5JAWLX0fhuEJwwm96+93X5HjtbeJacbBskldhMiqru5YlmXcbC8rESK8/5ojkX5UlxcjOiz//u//6u93GMqBEIAAACAEOGto5Xqi7SIiNqWu3IkccPjpsbBP1Y9Zes42D858KNFxzb9UkpcC9TfpzfmrZ/vcyAclTXQVoEwd2eyj987RTLibjQ9EGbH/0Cq869Xj04YXNYV3ySf7HlEPwp24tmm0XLVM009kiCGqwd3pncZCBu3LzTn3z02S3uqDmBbCIQAAAAAIYLni8Pqi7SIiJqWNWSZGgbjKqIkseoJGZ39W/UA2J2BHi063N1bXmkOgqNF/6Wv9w+OmREpA2b2sVUgTN82xefvXZQzyJJdhG+X9FUPThicvr91hHxVd696FPy2feXCe/EininqsQQxHO3sHsJtm5bKpfcmm/Nvfr5We6oOYFsIhAAAAAAhwsUrF9QXaRERNSyomyuO2gWWxMGn8n6nHgC787Gldwd8tGj8oSFSWO/bkZdaFtWk+Xz/4PMLnzL9PfgaCJM3j/f5u695LdaSQLgud6B6aMLg1b3qVvmi9kEbRMFve8Y1VC57ktVjCWI46qmdI43bF0rt1mzx1M4x9987d0R7qg5gWwiEAAAAACFE1Tul6ou1iIjWmiJLqueYHgcTKkfbPg4OmHmzPH+wf8C7B9e887IN3qt3Fm3z/f7BxIIY2wXCF6uiff7ulbvmWxIIM164QaoLvqcemjB4rSm6QT7ebc8jR0/X3iXnDo2Ta54k9WCCiGY4WaT1ivY0HcC2EAgBAAAAQoimv9aqL9YiIlqloyFNsnZMNT0OxleMkmfyH1IPgD2ZsDPwo0VTD49Tf6++mL0mxedA+KJjvO0CYVxFlDga0nz67usb8ywJhKkTesn2kgHqkQmD3+bNQ+RkTX/1INipdffKxf8lEiKGnH9dqj1FDzs2bdr0rSNkjWLlypWye/dunz+DEX9nqEIgBAAAAAghTp7/Qn2xFhHRCktdCyV16yRL4mCsI0o9/vWkEUeLjmi8SV5pylV/t76YuCjW50AYkz/SloGw1LnQp+++0p1lWSBcldlPPS5haOha0Uf+UTNMPwh24dl9UXKlZbp+1EBEYzy5S3uKHjacPHnyW2GwvQcOHAjo79+9e7dXMa8tDrbRXSQ8cOCArFy5Uk6ePBnQZwtmCIQAAAAAIcbaA0vVF2wREc20zJUlM14fZ3ocnFLxaFDEQaOOFs0/Ml393fpiUU2az3EwOjFCHsnoZ8tAWObK8vEZpEhG3I2WBML5E78j1YXfV49LGBrWLPtP+Wj3Y+oxsDvPN0+RVk+8ftxAxMC89Jn29DxsaL9rrz1tYS+QENf+7+guEB4/fvxbv6ctAnYWKMN996AIgRAAAAAg5Gj4yw71RVtERLMsd+VI4obHTY+DceujJG754+rxzxsT94wMOA5G7/upLG/MVH+/vujP/YNjZkTKgJl9bBkIyxuzfX4GJUuHWbaLcGvxIPWwhKHluxsHyona+9RjYFeecQ6Wy55k/cCBiP75Ybr21DxsaL97sDPa4qE/uwg77kTsLui1hcT2/05bNNy0aVOnvzecdw+KEAgBAAAAQo7PznysvmiLiGiG5c5smVL5mCVxMHHlWPXw541Plg6Uh/f9V8CBsOyIb/ff2cHMV+b6HAgnZz1tyXvxaweh0/dAuG5zkmWBcHnaHepBCUNPZ9lP5POaEeoxsDvPHRgjVz1T9WMHIvrmie3aU/OwoasI10bbLj5fduu1/Z1tf66z3YEdaYt+x48f7/aztQXNcN89KEIgBAAAAAg5WltbZYU7R33hFhHRSIvrF5ofBv9lsMTB3875mcQc/E3AcXBs0y+lxLVA/R376vNpT/scCJMKY2wbCJc3LPL5GVTtybAsEKZO6CW7HTerByUMPfcWfFeO73xUPQR27z1y4b1EkZY4/eiBiN7J8aKW0X4HYWc78vzZQdgW9tr+Pl8CYWc7CNv/ubbfBwRCAAAAgJCk+oM31RduERENsW6eFOxNtSwOTlv7jHr489ak2t8HHAeHu3vLK82+71zT1rFngV/3DyYUjbNtIHTUpfv8HNY35lkaCN8sekA9JmHoeqiyn62PHD1de5ecaYyQyy0cO4poe4/P056Shx3t7wn05td9xZtA6M0dhG0x05/jTkMRAiEAAABACPLhSY/64i0iYqA6GtIkd2eyZXEw+VVrdpcZoVFHi8YfGiKF9Snq79pnt2T6FQhj8kfaNhAuqZ7r83Moa8y0NBAWzr5NPSJhaOss+4l8VhOpHgJ78ut3YuRaS6J+BEHEzv2i86MuwVzax8COBoo3gVDk37sV23Yedvz3234O/4RACAAAABCCXL12RUpdGfoLuIiIflrizJDUrZOsi4PrnlWPft5q1NGiw929Zc07L6u/a3/MKJ/tVyAcMf9O2wbC3J3Jfj2L3ORbLI2Euxy3qEckDHHzr5djO6LkVG1f9RDYrfX3yaWj0/VDCCJ+24sfa0/Jw472x4x2Zvt7Af3B20Ao8u8I2PHuwba/o+NuwvZ3HYYbBEIAAACAEOWto5XqC7iIiP5Y5syUWW9MsCwOzq54Tj36+WJSfaQhcTD18Dj1d+2v/tw/OP6lRy17R/4EwvRtU/z774vjEUsD4evLOGYUrfHAa3fKidpB+iGwB8/ui5IrLYRCRNvI8aKW0z60dYxsbVEu0GM9fQmEXbFp06b/C4Ztn7mr/xwuEAgBAAAAQhTPF4fVF3AREX213JUtUzeOsTQODpjZRz36eev4VUMkwn1jwHFwRONN8kpTrvr79kfH7gy/dg9OyfmDrQNh8ubxfj2PdZuTLA2ES6b1keolvdTjEYaH9aU/lE/3jFSPgN54vnmytHri9eMIYrjL8aKW07Zjr6t41z4S+kuggbDtz7ftZGw7DrX9zsbOfi3UIRACAAAAhCgXr1yQooY09YVcRERvLXflSEJVtGVxcE5VbFDFwd/O+Zk8feBXhuwezD8yXf19+2v+Rv8CYVKhdXdM+hMI4ytH+XUfZGXtIksDYeqEXrKz5Hb1cITh5HXSsi1STtXeox4Be/KMc7Bc9iTrBxLEcPbCMe2peNjRFv/a7v3r7vf4G98CDYQddwd2vKtQROTAgQMB73QMNgiEAAAAACHMm0dWqy/kIiJ6Y1lDlmVhMK4iSuZsiJWBs25Rj36+aNTRotH7firLGzPV37m/pjim+RUI44vG2joQxlVESbEz3efn8ao7z/JAWLX0fhtEIww396+9Xb6sGaweAb3x3IExctUzVT+UIIabH0wXaW3VnoaHHd4EwrYgpxEI28Jf+3+bQPhPCIQAAAAAIczhz9zqC7mIiN1ZUDdXiusyLI+D98/5uXrw80WjjhYd7u4t5c0Z6u89kPEyftYovwLh2MVDbR8IS50LfX4mpa4FlgfC7PgfSHX+9erBCMPPuuKb5JM9j6gHQO+8Ry68lyjSEqcfTRDDxb9XaE/BwxJfjhjtLiJ2RyCBsLM/RyD8JwRCAAAAgBDm60tnpaghVX1BFxGxM4vq0yR3Z7KlcXD2hmeDLg4OTrnVsKNFJx64RxxBfPy0Y3emX3EwOjFCHky53faBsMyV7ddzyU2+xfJI+HZJX/VYhOHr+1tHyFd199ogAnpx7GhjhFxu4dhRREvkeFEV2gfAjiGuu5/582/4+ne0Rb+OYZI7CP8JgRAAAAAgxNn6/jr1BV1ExI46GtJlwfYES+PgzA0xMmTuL9SDn68mNo4wJA4Od/eWNYcXq7/7QPT3/sHxLz1q6TvzNxCW+xkIV5Q9YXkgXJc7UD0SYXjrXnWrfFH7oHoA9Nav34mRay2J+gEFMVTleFFV2kJcV7a//689bVGup/DnTyA8efJkl3+m7Wdtn6vjfw4XCIQAAAAAIY7ni8PqC7qIiO0tdS2UuVtiLY+Dw1J/rR77fHX8qiGGxcGZ70apv/tAnVOQ5N/9g3nPBEUgLHP6FwjXb5tjeSDMeOEGqS74nnokwvC2pugG+Xh3sBw5epecrr9PLh2drh9SEEPRz9dqT71BpNM42N2OPDMDYdvf3d2xpu0/ZyA7HIMVAiEAAABAiHPp6kUpcS5QX9RFRFxWP0/KXFky4/VxlsbBGVV/CMo4aOTRosPdvWX1wTz19x+QtSny5NRIvwJhUlFwBMLSet/vIFxWP08q67MtD4SpE3rJ9pIB6oEIcc/SXtK8eYh8VdNPPwB66dn9UXKlZYZ+UEEMJc8f1Z56AwQdBEIAAACAMGCnZ5P+wi4ihr3lrhxJ3PC4pXFw+oan5aH036jHPn808mjRnObJ6u8/UB07Fvl9/2Bc0ZNBEQgLa+b79WxedeepBMJVmf3UwxBim+5Vt8o/aoapxz9fPN88WVo98fphBTHY/WAqx4sC+AGBEAAAACAM+PCkR31hFxHD27KGLEvDYFscjMq8Vz30+WNs5XDD4uBI949kxT7/jq60k3nr5/sdCMcuHhoUgXBJ9Vy/nk2xM13SYq6zPBDOn/gdqS78vnoYQmyzZtl/yke7H1MPf754xjlYLnuS9QMLYjD79wrtKTdAUEIgBAAAAAgDrl67KuXuLPXFXUQMPwvq5oqjdoHlcfCPVU8FbRwclvEreeLAzw0LhMVH9MeBEc5cEu9fIEyKkMEv3RYUgTDr7an+/3ct426VXYRbiwepRyHEjr67caCcrOmvHv988dyBMXLVM1U/tCAGoxc/1p5yAwQlBEIAAACAMKH2+J/VF3cRMdxMkSXVcyyPg4lVT8jo7N+qhz5/Tdg/1LA4GL3vp1LiCoF7aAO4fzAmdbTl79DfQJiy9Xm/n9Gq1eNVAuHytDvUYxBiZ7pW9JHPa0aohz/fvEcuvJco0hKnH1wQg8UP07Wn2gBBC4EQAAAAIEz47MzH+gu8iBg2OhrSJGvHVJU4+FTe79Qjn78+v8m4eweHu3tLeXOG+lgwZDxt9//+wfi8Z4ImEE7d9JTfz2j9tjkqgTB1Qi/Z7bhZPQYhdubegu/K8Z2P2iD8+XjsaGOEXG7h2FFErzy5S3uqDRC0EAgBAAAAwoTW1lZZ07REfZEXEUPfEmeGpG6dZHkcTKgcHdRx0OijRSceuEccDWnq48EIs9ek+B0Ik4qCJxDGVUTJsroUv55RZUOuWiB8s+gB9RCE2J2HKvvJidr71MOfr379Toxca0nUDzCIdvbKGe2pNkDQQiAEAAAACCPcH+1WX+RFxNC2zJUls96YYHkcjK8YJc/kP6Qe+QLRyKNFh7t7y5rDi9XHg1EmLor1OxC+sCx4jhiNq4iSYme6X89olTtHLRAWzr5NPQAh9qSz7CfyWU2kevTz2fr75NLR6foRBtGOfpyrPcUGCGoIhAAAAABhxMnzX6gv8iJi6FruypHEDY+rxMFYR5R64AvESW88ZGgcnPlulPp4MMqimjS/42B0YoQ8kTM4qAJhWWOWn88qRdJirlOLhLuKiYQYBOZfLx+89bB+9PPDs/ui5EoLoRDxG55u0J5iAwQ1BEIAAACAMGP9oSL1xV5EDD3LndkypfIxy+PglIpHgz4ORubcIaOa/sfQQLj6YJ76mDDKom3+3z8YnRQhg1+6LagC4QpXtt/PqiDjbrVAuLGAY0YxePznkaOD1KOfP55vniytnnj9MIOorSde5NpF7ek1QFBDIAQAAAAIMw596lRf7EXE0LK4fqHlYTCuIkri1kdJ3PLH1QNfoMY3DTE0DuY0T1YfE0YayP2DE9OfVHmngQTC8gAC4ZrXYtUC4ZJpfaR6SS/18IPorfWlP5RP94xUD37+eMY5WC57kvUDDaKmn72iPbUGCHoIhAAAAABhxteXzqov9iJiiFg3Twr2purEwYooSVw5Vj3uBarRR4uOdP9IVuzzPzDZ0SkZE/wOhIkFMUEXCMuci/x+VpU75qkFwtQJveTtkjvUow+ib14nR/8cIadq+6pHP388d2CMXPVM1Q81iBqeO6I9tQYIegiEAAAAAGHIpsMr1Bd8ETG4LapPk9ydyWpxcNrqZ9TjXqCacbRo8RH9sWGkjj0LArp/MMmhM04CCYTFdRl+P6/KhlzVQFjx8iAbTKcU9AAAIABJREFUBB9E3z3w2p3yZc1g9eDnn/fIhfcSRVri9IMNolV+MFWk9ar2tBog6CEQAgAAAIQh7//9oPqiLyIGryXODFmwPUEvDq4N/jjYP/lmiWt6wNA4OLbpl1LiWqA+Pgx1S2ZAgfCFZaODLhAW1sz3+3mtcueoBsLs+B9Idf716rEH0R/rim+ST/Y8YoPg559nGiPkcgvHjmKY+PcK7Sk1QEhAIAQAAAAIQy5dvShFDan6C7+IGHSWOTNl1hsT1OJg8rpn1cOeEca/9XtD4+Bwd295pTm0jhZdVj9PMspnBxQIR2UNDLpA+HL1rACeWYpkxN2ofMxoX/XQgxiI7295UE7V3qMe/Pz163di5FpLon7AQTTTix9rT6kBQgICIQAAAECYstOzSX3hFxGDy3JXtkzdOEYtDs58baJ62DPCx5beLSP3/7ehcTD+0BAprE9RHyNG+3za037HwTEzImXAzD5BFwgXbk8M6JkV5QxSDYTrcgeqBx7EQN2/9nb5ovZB9djnt/X3yaWj00VaYvVDDqLRfpiuPZUGCBkIhAAAAABhyienjqsv/CJi8FjuypGEqmi1ODi74jn1sGeUzx/sb/juwTXvvKw+Row20PsHn1/4lNo7DiQQvrTl2YCe25rXYlUDYcYLN0h1wffUAw9ioNYU3SAf7w7eI0dP194lZ/dFyZWW6fpBB9FIT+7SnkoDhAwEQgAAAIAwpbW1VdYdXKa+AIyI9resIUstDMZVRMmcqli1nWBGa8bRoqmHx6mPETMs2BzY/YOJBTFBGQhfrIoO6LlV7pqvGghTJ/SS7SUD1OMOolE2bx4iX9X0U499gXi+ebK0euL1ww5iwE4SuXpWeyoNEDIQCAEAAADCmEOfOtUXgBHRxtbNE0ftAvU4OHDWLephzwjNOFp0RONN8kpTrv5YMcEUx7SAAuGLjvFBGQjjKqJkWZ3/x8Wub8xTD4SrMvupRx1EI3WvulX+UTNMPfQF4hnnYLnsSbZB4EEMwL8t155CA4QUBEIAAACAMOb85XNS1JCqvgiMiPazqD5Ncncm68bBDaETBwfMNOdo0fwj09XHihkW1M2V8bNGBRQIY/JHBm0gLHVm+P3sVrqz1APh/InfkerC76tHHUQj3bvsP4L+yNHTtXfJuQNj5Kpnqn7oQfTH80e1p9AAIQWBEAAAACDMeetopfpCMCLaS0dDuizYnqAaB2dveFbun/Nz9bBnlIl7RhoeB6P3/VSWN2aqjxdTxuDuwI4XjU6MkEcy+gVtICxzZQXw/FIkI+5G9Ui4tXiQetBBNMPmzUPkZE1/9dAXmPfIhfcSRVri9IMPorcemynS2qo9fQYIKQiEAAAAAGHOJ6eOqy8EI6J9LHUtlLlbYtXj4JC5v1CPekb52NK75eF9/2V4ICw7kqY+Xswyf2NGQHFwzIxI1XsrAw2EK1zZAT2/kqXD1APh8rQ71EMOolm6VvSRz2tG2CD0BeaZxgi53MKxoxgkntiuPXUGCDkIhAAAAABhTmtrq6zav1h9MRgR9S1zZcmM18epxsGZG2JCKg6adbTo2KZfSolrgfqYMctA7x+cnPW06nsPNBCWBxgI121OUg+EqRN6yW7HzeohB9Es9xZ8V47viFSPfEb49Tsxcq0lUT8AIXbpJJGrZ7WnzgAhB4EQAAAAAKTpr7Xqi8GIqGu5K0cSNzyuGgdnVP1BhqX+Wj3qGakZR4sOd/eWV5oDC0i2tjYl4PsHkwpjgjoQLm9YFNAzrNqToR4HUyf0kjeLHlCPOIhm++7GgXKi9j71yBew9ffJpaPTbRCCEDvx0yLtKTNASEIgBAAAAAA5f/mcFDWk6i8KI6KKZQ1ZMqXyMfU4+FD6b9SDnpE+WTrQlKNF4w8NkcL6FPVxY5aOHYsCvn8woWhcUAfC4rqMgJ7h+sY89TiYOqGXFM6+TT3eIFqhs+wn8llNaOwmPLsvSq60EArRZp47oj1lBghJCIQAAAAAICIiW99fp74ojIjWWlA3Vxy1C1TDYFxFlEzf8HTIxcHfzvmZxBz8jSm7B9e887L62DHTvPXzAw6EMfkjgzoQFuwNLACXNWaqx8E2dxUTCTFMzL9ePnjrYfXAZ5TnmydLqydePwwhHpsp0tqqPV0GCEkIhAAAAAAgIiIfnvSoLwojopWmyJLqOepx8I9VT0lU5r3qQc9ok2p/b0ocTD08zgZjx1xnLokPOBCOmH9nUAfC3J3JAT/H3ORb1ONg6oResrGAY0YxvDxU2U9O1A5SD3xGeMY5WC57kvUDEYa3X27RnioDhCwEQgAAAAAQEZHW1lZZtX+x+sIwIpqvoyFNsnZMtUUcHJ39W/WYZ7RmHS06ovEmeaUpV338mGptijw5NTKgODj+pUfVx0CggXDh9sSAn2WZ4xH1OJg6oZcsmdZHqpf0Uo82iFZaX/pD+XTPSPXAZ5TnDoyRq56p+qEIw9PLJ7SnygAhC4EQAAAAAP4P90e79ReHEdFUS5wZkrp1knocTKx6IiTjoJlHi+Yfma4+fszWiPsHp+T8QX0cBBoIX9rybMDPct3mJPU42ObbJXeoBxtE671Ojv45Qk7V9lUPfMZ4j1x4L1GkJU4/GGH4+Nel2lNkgJCGQAgAAAAA/8fpC1+pLw4jonmWOTNl1hsT1ONgQuVoeSrvd+oRxwyT6iNNiYPR+34qyxsz1ceQ2eauSw04ECYVxqiPg0AD4YtV0QE/y8raRephsM2KlwfZINYg6njgtTvly5rBNgh8xnimMUIut3DsKFrk2UPaU2SAkIZACAAAAADf4M0jq9UXiBHReMtdOTJ14xhbxMFn8h9SDzhmOH7VEIlw32hKICxvzlAfQ1aYuCg24EAYXzRWfSwEGgjjKqLE0ZAW0LN81Z2nHgbbzI7/gVTnX68eahC1rCu+KaSOHD1de5d8/c4Eudbyon5AwtD1g+naU2OAkIdACAAAAADf4NiJ99UXiBHRWMud2TKl8jH1OBhfMSpk4+DglFvl6QO/MiUOTjxwT8CxKBgsqkkLOA5GJ0bI2MVD1ceDEYGw1LkwoOdZ6lqgHgbbu6Okn3qkQdT1OmnZFimnau9Rj3uGWX+fXDo6XT8kYWh6Yrv21Bgg5CEQAgAAAMA3uHrtqpQ1LlJfKEZEYyyuX6geBuMqomRKxaMS64hSDzdmmeR82JQ4ONzdW9YcXqw+jqywaFvg9w9GJ0bIgym3q48HIwJhmSsr4Geam3yLehhsc232ABsEGkR996+9Xb6ofVA/7hno2X1RcqWFUIhGOknk6jntqTFAyEMgBAAAAIBv0fCXHeoLxYgYmAV1c2XZ3lT1MNgWB+OWP64ebczSzKNFZ74bpT6WrDJ7TUrAcXD8S4+qjwejAmF5Y3bAz3RF2RPqYbDNjBdukOqC76nHGUQ7WFN0g3yy5xH1sGe05w+/IOKZYoO4hEHv35ZrT4kBwgICIQAAAAB8i7MXT0lhfar6YjEi+mdRfZrk7kxWD4NxFVEStz4qpOOgmUeLDnf3ltUH89THk1Uacv9g3jPqY8KoQFjmDDwQrt82Rz0Mtndb8UD1MINoJ9/fOkK+qrtXPewZ6RnXULnsSdYPTBjcXjimPSUGCAsIhAAAAADQKW8drVRfLEZE33U0pMuC7Qn6YfBfJq4cqx5rzDSxcYRpcTCnebL6eLJs3O5ZYMjxoklFoRMIlzcEftx3ZX22ehRs74qMvupBBtFuulfdKv+oGaYe9oz23KFxcs2TpB+aMPj8aJH2VBggbCAQAgAAAECnfHbmY/UFY0T0zTJnpszdEqseBducttoescYsYyuHmxYHR7p/JCv2Bb6DLGjckmlIIIwrelJ9XBgVCB116QE/11fdeepRsL3zJ35Hqgu/rx5kEO3m3mX/IR/vDr0jR0/X3SsXj04T8UzSj04YPJ7Zpz0VBggbCIQAAAAA0CWbDq/QXzRGRK8sd2XL1I1j1KPg/8XBtaEdBwen3CpPHPi5aYGw8Mhs9TFlpRnlsw0JhGMXD1UfG0YFwiXVcwN+rsXOdEmLuU49DLZ3a/Eg9RiDaFebNw+RkzX99cOewZ5xR8qVlhn64Qnt77Fkkdar2tNggLCBQAgAAAAAXfLhSY/6ojEi9my5K0cSqqLVo2CbyeueVQ80Zmvm0aLR+34qyxsz1ceVlT6f9nTggTApQga/dJv62DAqEObuTDbk2RZk3K0eBdu7PO0O9QiDaGddK/rI5zUj1KOeGZ4//Jy0tiToRyi0rye2a0+BAcIKAiEAAAAAdElra6u8eiBffeEYEbu2rCFLPQi2d+ZrE9XjjNmaebTocHdvKW/OUB9XVmrU/YMT0+1xvKhRgTB92xRDnu+q1ePVo2BHdztuVo8wiHZ2b8F35fiOSPWgZ4oNg+QSuwmxMz1TRK6e054CA4QVBEIAAAAA6Jbmz/apLx4j4rctqJsrjtoF6kGwvbMrnlMPM2Y7LONXph4tOvHAPeJoSFMfX5Zq0P2DLy6JUR8fRgbC5M3jDXm+67fNUQ+CHX2z6AH1AIMYDL67caCcqL1PP+qZ4Nmm0XLVM00/SqF9/Hyt9tQXIOwgEAIAAABAt1y+einsjrpDtLtF9WmypHqOehBs75yqWBkws496mDHbhP1DTd09uObwYvXxZbVppcmGBMKkIvvce2lEIIyvHCWF9SkBP9/Khlz1INjRwtm3qYcXxGDRWfaTkD1y9HRtX7nwXvw/d45pxynU9+LftKe+AGEHgRAAAAAAeqThLzvUF5AR8Z86GtJlwfYE9SDYMQ4OnHWLepQx20lvPGRqHJz5bpT6+LLagrq5Mn7WKEMC4QvLRquPESMDYVxFlBQ70wN+xqvcOepBsDN3FRMJEb11b8F35fjOR20Q9MzxjGuoXPYk6wcq1POvS7WnvABhCYEQAAAAAHrk7MVThixSImJglroWytwtsepB8BtxcEN4xMFhGb+SUU3/Y2ogXH0wT32MWa1jtzHHi0YnRsgTOYPVx4nRgbDUudCA55wiaTHXqQfBjm4s4JhRRF89VNlPTtQOUg96Znnu0Di55knSj1VoveeOaE95AcISAiEAAAAAeEX1B2+qLyQjhrNlriyZ8fo49SDY3tkbnpX75/xcPcZYodlHi+Y0T1YfYxrmb8wwJhAmRcjgl25THydGB8IyV7Yhz7kg4271INjRJdP6SPWSXurBBTHYrC/9oXxWE6ke80yz7l65eHSaiGeSfrRCa/xLikhrq/Z0FyAsIRACAAAAgFec+Pof6gvJiOFquStHEjc8rh4EO8bBIXN/oR5irNDso0VHun8kK/YZE4KCzRTHNEMC4cT0J9XHiRmBsNygQLjmtVj1INiZb5fcoR5bEIPS/Ovl2I4oOVXbVz/omeQZd6Rc8czQj1dovl/t1p7qAoQtBEIAAAAA8Jo3j6xWX0xGDDfLndkypfIx9SDY3pkbYsImDkbm3GH60aLFR/THmYZG3j+YWBCjPlbMCIRlTmMCYeWu+eoxsDMrXh6kH1oQg9gDr90pX9YMVo95Znr+8HPS2pKgH7HQHD+YLnLtkvY0FyBsIRACAAAAgNd8eNKjvqCMGC4W1M+T5Q1Z6jGwozOq/iDDUn+tHmCsMq7pAVPj4NimX0qJa4H6eNPQ8bZx9w8mOZ5RHytmBMLSeiPuIJwnFa7F6jGwM7PjfyDV+derRxbEYLau+Cb5dM9I9ZBnqg2D5FILuwlD0hPbtae4AGENgRAAAAAAvKa1tVVePZCvvqiMGPqmyJLqOeoxsLM4+FD6b9Tji1VO+fPDpsbB4e7e8kpzeB4tuqx+nuStn29YIHxh2Wj18WJGICysmW/Is17lzlGPgV25o6SfemBBDH6vk5ZtkXKq9h79mGeiZ5tGy1XPNP2ohcb4/xJFrn6tPcUFCGsIhAAAAADgE82f7VNfVEYMZR0NaZK1Y6p6DOzo9A1Ph1UctOJo0fhDQ6SwPkV9zGk5c0m8YYFwVNZA9TFjRiBcUj3XoOedIhlxN6rHwM5cmz3ABnEFMTTcv/b2kD9y9HRtX7nwXryIZ4p+4MLA/GKT9tQWIOwhEAIAAACAT1y+eklW7stVX1hGDEVLnBmSunWSegzs6B+rnpKozHvVo4uVmn206HB3b1nzzsvqY07N2hR5cmqkIXFwzIxIGTCzj/qYMSMQZr091bBnXpQzSD0GdmbGCzdIdcH31MMKYqhYV3yTfLLnERuEPHM94xoqlz3J+pEL/dMzReTKKe2pLUDYQyAEAAAAAJ9p+mut/uIyYohZ5syUWW9MUI+BncXB0dm/VQ8uVhr/1u9Nj4Oph8epjzlNHTsWGbZ78PmFT6mPGbMCYcrW5w175mtei1WPgV25rXigelRBDDXf3zpCvqq7Vz3kme25Q+PkmidJP3ihb/69QntKCwBCIAQAAAAAP7h45byUuhaqLzAjhorlrmyZunGMegzsaGLVE2EXBx9bereM3P/fpsbBEY03yStN4b0T28j7BxMLYtTHjVmBcOqmpwx75pW75quHwK5ckdFXPaYghqLuVbfKF7UPqkc80627Vy4enSbimaQfvtALJ7F7EMAmEAgBAAAAwC/cH+1WX2BGDAXLndmSUBWtHgM7mlA5Wp7K+516aLHSATNvlucP9jd992D+kenq407babmTDAuELzrGq48dswJhXEWULKsz5p7K9Y156iGwK+dP/I5UF35fPaYghqI1RTfIx7tD/8jR07V3yRl3pFxpmWGDAIbd+tkr2lNZAPgXBEIAAAAA8At2ESIGbnH9QvUQ2FUcfCb/IfXIYrUJO80/WnSk+0eyvDFTfexpWlSTZlgcjE6MkJj8kepjx8xAWOxMN+S5r3RnqYfA7vyT4371kIIYyjZvHiIna/qrRzwrPH/4OWltSdAPYdi5lz7XnsoCwL8gEAIAAACA37CLENFP6+ZJwd5U9RDYmfEVo8IyDlpxtOhwd28pPmKD8ads0Tbj7h+MToyQRzL6qY8fMwNhWWOWQc8+RTLiblQPgV1ZPO/X6gEFMdR1regj/6gZph7wLLFhkFxiN6H9/LRIewoLAO0gEAIAAACA37CLENF3i+rTJHdnsnoI7MwpFY9KrCNKPa5YrVVHi45t+qWUuBaoj0Fts9ekGBYHx8yIlAEz+6iPITMD4QpXtmHPvmTpMPUQ2J27HTerBxTEULdm2X/KR7sf0w94Fnm2abRc9UzTD2P4Ty8c057CAkA7CIQAAAAAEBANf9mhvtiMGCw6GtJlwfYE9RDYVRyMW/64eljRMHHPSNPj4HB3b3ml2bjQE8wmLoo1LBBOznpaffyYHQjLDQyE6zYnqUfA7nyz6AH1eIIYLr67caCcqL1PPeBZY1+58F68iGeKfiALZz/O1Z66AkAHCIQAAAAAEBDnLp0Rh3O++oIzot0tc2bK3C2x6iGwU9dHhW0cfLJ0oDy8779Mj4Pxh4ZIYX2K+jjU1uj7B5MKY9THkNmBsMy5yLDnX7UnQz0Cdmfh7NvUowliOOks+4l8XjPCBgHPGs+4hsplT7J+KAtXzx/VnroCQAcIhAAAAAAQMLXH/6y+6IxoZ8td2TJ14xj9ENiFiSvHqgcVDQfMvFliDv7Gkt2Da955WX0c2sHCP2UaGggTisapjyOzA2FxXYZhz399Y556BOzJXcVEQkQr3VvwXTm+81H1eGel5w6Nk2ueJP1gFk5+lKk9ZQWATiAQAgAAAEDAsIsQsWvLXTmSUBWtHgG7ctrqZ9RjipZWHS2aenic+ji0ixnlsw0NhDH5I9XHkdmBsLDGuP9/LWvMVA+APbmxgGNGETU8VNkvjI4cvUtO190rF49OE/FM0o9n4eDZQ9pTVgDoBAIhAAAAABgCuwgRv21ZQ5Z6AOw2Dq4N3zho1dGiIxpvkleactXHol18Pu1pQwPhiPl3qo8lswPhy9WzDH0Hucm3qEfA7lwyrY9UL+mlHksQw1Fn2U/ks5pI/XhnoWfckXKlZYZ+QAtl/5KuPVUFgC4gEAIAAACAIbCLEPHfFtTNFUftAvUA2J3J655Vjyha/nbOzyw7WjT/yHT18WgXHXsWGBoHx7/0qPpYsiIQLtyeaOh7KHM8oh4Be/LtkjvUQwli2Jp/vRzbESWnavuqxzsrPX/4OWltSdCPaaEouwcBbAuBEAAAAAAMg12EiPNkWX2KLKmeox4Au3PmaxPVA4qmSfWRlsTB6H0/leWNmTYYkzZxi7H3D07J+YP6WLIiEL605VlD38O6zUnqAbAnK14epB9JEMPcA6/dKSdqB6mHO0ttGCSX2E1orB/nak9RAaAbCIQAAAAAYBjsIsRw19GQLlk7pqoHwO6cXfGcejzR9MnSgRLhvtGSQFjenKE+Ju2k0fcPJhXGqI8nKwLhi1XRhr6HytpF6gGwJ7PjfyDV+derBxLEcLe+9Ify6Z6R+uHOYs82jZarnmn6cS0UPH9Ue4oKAN1AIAQAAAAAQ2EXIYarpa6FMndLrHoA7M45VbEyYGYf9XiipZVHi048cI84GtLUx6VdLKibK8+ljjU0EMYXjVUfU1YEwriKKFlWl2LYu3jVnaceAL1xR0k/9TiCiL1kz9LrpGVbpJyqvUc93FlrX7nwXryIZ4p+ZAtW2T0IYHsIhAAAAABgKOwixHC0zJUlM14fpx4Ae4qDA2fdoh5ONLXqaNHh7t6y5vBi9XFpJx27jT1eNDoxQsYuHqo+pqwKhKVO43ajlroWqMc/b1ybPcAGYQQR29y/9nb5smawDcKdtZ5xDZXLnmT92BaMsnsQwPYQCAEAAADAcNhFiOFkuStHEjc8rh4Au42DG4iD41cNsexo0ZnvRqmPS7uZvzHD8ED4YMrt6uPKqkBY5soy9H3kJt+iHgB7MuOFG6S64HvqUQQR/21d8U3yyZ5H1KOdhucOjZNrniT96BYssnsQICggEAIAAACA4bCLEMPFcme2TKl8TD0AdufsDc/K/XN+rh5MNB2ccqs8feBXlu0eXH0wT31s2s0UxzRD4+D4lx5VH1dWBsIVrmxD38eKsifUA6A3biseqB5EEPHbvr91hHxVd696tLPcunvl4tFpIp5J+gHO7rJ7ECAoIBACAAAAgClUf/Cm+oI0opkW1y9Uj3/exMEhc3+hHku0TWwcYVkczGmerD427WZB3VwZP2uUsfcP5j2jPq6sDITlBgfC9dvmqMc/b1yR0Vc9hCBi57pX3Spf1D6oH+0UPOOOlCstM/QjnF1l9yBA0EAgBAAAAABT+PrSWXE0sIsQQ9EUKdibqh7/enLmhhjiYPI/jxa1Kg6OdP9IVuwzNuSEgmbcP5hUFF6BcHnDIkPfSWV9tnr888b5E78j1YXfVw8hiNi5NUU3yMe7w/PI0dO1d8n5w89Ja0uCfpCzm+weBAgaCIQAAAAAYBoNf9mhvjCNaKSOhjTJ2jFVPf715IyqP8iw1F+rRxJtrT5atPDIbPUxakeXVC0wPBDGFT2pPr6sDITFdRmGvpNX3Xnq8c9b/+S4Xz2CIGL3Nm8eIl/V9FMPdio2DJJL7Cb8t+weBAgqCIQAAAAAYBoXr1yQcneW+uI0ohGWODMkdesk9fjnTRx8KP036oHEDlp5tGj0vp/K8sZM9XFqR2cuiTc8EI5dPFR9fFkZCAv2phj6Toqd6ZIWc516/PPG4nm/Vo8fiNiz7lW3yj9qhukHOyXPNo2Wq55p+oFOW3YPAgQVBEIAAAAAMJVDnzrVF6cRA7XMmSmz3pigHv96cvqGp4mD/zK2crhlcXC4u7eUNxu7wytkrE2RJ6dGGhsIkyJk8Eu3qY8xKwNh7s5kw99NQcbd6vHPW3c7blaPH4jYszXL/lM+2v2YeqzTs69ceC9exDNFP9Rp+Nel2lNPAPARAiEAAAAAmMqVa5dl1f48/UVqRD8td2XL1I1j1ONfT/6x6imJyrxXPYzYwWEZv5InDvzcsjg48cA94mhIUx+rdtSxY5Hhuwcnptv7eFEzAuHC7YmGv5tVq8erhz9vfX3ZA+rhAxG9992NA+VkTX8bBDsdz7gelMueZP1gZ7UXjmtPPQHARwiEAAAAAGA6ni8Oqy9SI/pjuTNbEqqi1eOfN3FwdPZv1aOIXUzcF2Hp7sE1hxerj1W7mrd+vuGB8MUlMepjzOpA+NKWZw1/N+u3zVEPf96an/wz9eCBiL7pWtFHPq8ZoR7rND13aJxc8yTphzsr/Nty7SknAPgBgRAAAAAALGHju2XqC9WIvlhcv1A9/HljYtUTxMF2Wn206Mx3o9THqp014/7BpKJn1MeZ1YHwxapow99NZUOuevjzxV3Ft6kHD0T0zb0F35XjOx9VD3Wq1t0rF49OE/FM0o94ZumJE7n8pfZ0EwD8gEAIAAAAAJbwyanj6gvViF5ZN08K9qaqhz9vTKgcLU/l/U49hthFq48WHe7uLasPcoRyVxbVpBl//2BihLywbLT6WLM6EMZVRBl+jO0qd4569PPFqqX3q8cORPTPQ5X95ETtffqxTtEz7ki50jJDP+aZ4RebtKeaAOAnBEIAAAAAsIw3j6xWX7BG7M6i+jTJ3ZmsHv68jYPP5D+kHkLsZML+oZbGwZzmyepj1s4WbTP+/sHoxAgZlTVQfaxpBMJS50KD31GKpMVcpx7+vDU7/gdSvaSXeuhARP90lv1EPquJVA912p4//Jy0tiToRz2j/GCqyNXz2tNMAPATAiEAAAAAWMaX5z6XwvoU9UVrxM50NKTLgu0J6uHPG+MrRhEHOzjpjYcsjYMj3T+SFfuy1cetnc1ek2J8IEyKkAEz+6iPN41AWObKMvwdFWTcrR7+fPHtkjvUIwciBmD+9XJsR5Scqu2rHupUbRgkl0JlN+GpvdpTTAAIAAIhAAAAAFjKTs8m9UVrxI6WuhbK3C2x6uHPG6dUPCqxjij1AGInI3PukFFN/2NpICw+oj9u7W7ioljDA+HE9CfVx5tWICxvND5Ir3ktVj36+WLFy4MaWAU2AAAgAElEQVT0AwciBuyB1+6UE7WD9EOdsmebRstVzzT9yOevf0kVab2mPb0EgAAgEAIAAACApZy+cFIcDfPVF64R2yx3ZcuM18ephz9v42Dc8sfV44fdjG8aYmkcHNv0SylxLVAfu3a2qCbNlONFEwti1MebViAscxofCCt3zVePfr6YHf8Dqc6/Xj1uIGLg1pf+UD7dM1I90unbVy68Fy/imaIf/Hz13BHtqSWEOceOHZMf//jH37C0tFT7YwUVBEIAAAAAsJyGv+xQX7xGXFY/T8pdOZJQFa0e/rxyfRRxsBOtPlp0uLu3vNLM0aI9adb9gy86xquPOa1AuLxhkeHvqcK1WD36+eqOkn7qYQMRjfI6OfrnCI4crb1LzriGymVPsn7089a/LtWeUkKYU1pa+q042F7wDgIhAAAAAFjOxSsXpNxt/F1KiL5Y1pClH/18MHHlWPXoYTc1jhaNPzSEu1S9MPOVuaYEwtiCx9THnVYgdNSlG/6eVrlz1IOfr67NHmCDqIGIRnrgtTvly5rB6pHODp47NE6utSTqB8CevPip9pQSwpj2Owd37dr1jZ+1/fr06dOVPl1wQSAEAAAAABUOfepUX8DG8LSgbq44aheoBz9fnLb6GfXgYUfjmh6wfPfgmndeVh/DweDzaU+bEghHZQ1UH3dagXBJ9VwT3lWKZMTdqB79fDHjhRukuuB76kEDEY21rvgm+WTPI+qBzhbW3yeXjk7Xj4Bd+bfl2lNJCHOmT5/e5XGi7eMh9AyBEAAAAABUuHLtsqzan6e+iI3hZoosqZ6jHvx8ioNriYOdGf/W7y2Pg6mHx9lgDNtfx54FpsTBMTMiZcDMPupjTysQ5u5MNuV9FeUMUo9+vrqteKB6zEBEc3x/y4NyqvYe/UhnA8/ui5IrLTYLhZ44kctfak8lAbrFm0DYFhk77jhs+/WOOxNDFQIhAAAAAKjh+eKw+kI2ho+OhjTJ2jFVPfj5YvK6Z9VDhx2NzLlDRu7/b0vj4IjGm+SVplz1cRwUbsk0JRA+v/Ap9bGnGQjTt00x5X2teS1WPfj56oqMvuoRAxHNc//a2+WL2gfVA51dPN88WVo98fpxsOV5kS82aU8hAbpl165d8uMf/1giIyM7/Xn7HYadSSAEAAAAALCQ9Ycc+ovZGPKWOjMkbesk9eDnizNfm6geOeyqxtGieUcS1cdxsJhRPtuUQJhYEKM+9jQDYfLm8aa8r8pd89WDn6/On/gdqS78vnrEQETzrCm6QT7ezZGjbZ5xDpbLnmTdOPjBVJGr57WnjwBd0hYHuwt8kZGRne4wLC0t/UYoJBACAAAAAFjA52c+UV/MxtC2zJUlM14fpx78fHF2xXPqgcOuahwtOtL9I1mxL1t9LAeLZt0/+KJjvPr40wyE8ZWjpLA+xfD3tb4xTz34+eOfHPerBwxENN/mzUPkq5p+6oHOLp47OEaueqbqBMKv9mpPHQE6peNxoceOHev097UPiD39nEAIAAAAAGAROz2b1Be0MTQtd+VI4obH1YOfL86pig2ae9as9rGld1t+tOhwd28pPqI/loNFx+4MU+JgdGKExOSPVB+DmoEwriJKip3phr+zle4s9djnj8Xzfq0eLhDRGt2rbpV/1AxTj3P28R658F6iSEucdXHww4Uirde0p40AndJ+V2B3ga8tJJaWlnb5dxEIAQAAAAAs5vzlc1LiXKC+sI2hZbkzW6ZUPqYe/HyNgwNn3aIeN+zogJk3y/MH+1seB8c2/VJKXPzvk7fmbzQvED6S0U99HGoHwlLnQhPeW4pkxN2oHvz8cbfjZvVwgYjWuHfZf3DkaAfPNEbI5RaLjh298BftKSOAV7S/Y7Bj5GsLid3FP+4gBAAAAABQ4NCnTvWFbQwdi+sXqsc+n+PgBuJgdybstP5o0eHu3vJKM0eL+mKKY5opcXDMjMig2llrViAsc5kzHkuWDlOPff74+rIH1KMFIlpr8+YhcrKmv3qcs5NfvxMj11oSzYuDn72iPVUE8Im2+wQjIyO/8ettgbCrI0hFCIQAAAAAACpca70maw/kqy9uY3BbWJ8qBXtT1WOfr87e8KzcP+fn6lHDrmodLRp/aIgpd76FqgV1c2X8rFGmBMLJWU+rj0M7BMJykwLhus1J6rHPH/OTf6YeKxDRel0r+sjnNSPUw5ytrL9PLh2dbnwc9CSIXD2rPVUE8In2uwjbww7Cb0MgBAAAAADb8PFXH6gvcGPw6mhIk8W7ZqnHPn/i4JC5v1APGnZV62jR4e7esuadl9XHdTDp2J1p2vGiSYUx6mPRDoGwzGlOIKzak6Ee+/x1V/Ft6rECEa13b8F35fiOSP0wZzPP7ouSKy0GhsIT27WniADfoqfQ11Ug9OYOQm8iYihBIAQAAAAAW/HW0Ur1RW4MPkucGZK6dZJ67PPVmRtiiIM9mLhnpEocTD08Tn1cB5tm3j+YUDROfSzaIRCW1ptxB+E8Wd+Ypx76/LVq6f3qoQIR9Xx340A5UXufepizm+ebJ0urJz6wOHh8nsi1y9rTQ4Bv0Rb6pk+f3unP244Y7fjzXbt2dRoOO/s5gRAAAAAAQIEzF09JiXOB+kI3Bo9lzkyZ9cYE9djnqzOq/iDDUn+tHjLs7JOlA+Xhff9leRwc0XiTvNKUqz62g02z7h+MToyQmPyR6uPRDoGwsGa+Of872pipHvr8NTv+B1K9pJd6pEBEPZ1lP5HPathN2NEzzsFy2ZPsfyA8d0R7agjQKe13CHYMee0jX2d3DbbtEOwYCdv/OQLh/2fvzOOrqu+EraPzzjs6OL5dpzMj2qmvVTvzUV+XSlGUVjYRUaKiIGqEasVAUpaENSQQshJCtpuEhBBAJAkgghRkSYDsKwikWi3gigtIRITIkuT7/tFevblkuUnuOd9z7n2ez+f5owIhNr/T/s73ued3AAAAAAAUqfu4RH3QjfYwpzJOpqx7Uj329SQODpt/m3rEsLL3zPq5BO69TeXpweSGaepr23aWhBv2/sGA4CEyNPJW9TVphUCYVDzHsJ9hQuh16rGvp27PvEU9UCCissmXyaE3H1SPclb0dP2T0vzelO7FwaPp2reEAJ3iHvTc9eT4UXeHDx/OOwgBAAAAALRpbrkgq+qT9QfeaGlzKuNlUmGAeuzrrtPWjiUOemBIyUMqcTCg5lpZWhWtvr7tpmNbjGFxcNzsR9TXo1UCYez2KYb9DLMdD6uHvp66OqG/fpxAREu4r+AuOVFyr3qUs553yrd/DhZ5d2LXcfC9iSLnT2jfEgJ4RHuRzxOcIdCp8zhSAiEAAAAAgAX4oPE99YE3WtfcqgT10NcT/1j4lIyM/rV6vLC6WkeLDq7uIzkHo9TXtx1NXBNpWCB8Of4Z9TVplUAYvvkFw36GqzeEqIe+nhr14pVSnHyZephARGtYlvVjObprhAWinPU8VTVEzr/bxbGjX27SvhUEUMN5BCmBEAAAAABAmc1vr1YfeqPFLJ0rKbvnqYe+nsbBx+LuUQ8XVlfzaNHx9XeKozxCf53b0LCkIMMCYUhaoPq6tEognLL+KcN+hgUlMeqhrzduy7xLPUogopW8VP7ypyFysuR29ShnRc+8FSgt7wZfHAcPh4m0nNe+DQQwhKysrDZPC7rjevyov0AgBAAAAADLcursSUlnWI9/N70sQhJ2hKqHvp4YXPgEcdBDQ8qGq8TBwdV9ZOWBRerr3JaWhMvoKcMNC4RB6WPU16VVAuHE/JGSWhpuyM/xlepE9cjXG/OiCYSIeLH1r94qX+65Xz3IWdKy38i5v0xrGwi/2ad9CwhgGK7vLczKymrza65xsKOA6IsQCAEAAADA0lR/WKQ//EZ1HeXzZcHWSeqhrydOKnhMnkr8rXqwsIPj8gbKkOqrVOJg2P6R6uvcrhr5/sGA4CEyZtED6mvTSoEwo2K+IT/HrMoF6pGvN0aOv1yKU65QjxGIaD1LM67myNFO/KZmpFx4d5rIx0u0b/0ADMd5hGhHevoOQ1+BQAgAAAAAlqa55YIsr0lQH4CjnlmVC2XOpgnqoa+ncfDZ5GHqscIO3jPr5zK2/ia1pwdX7E1UX+t2NWH1PEMD4e/Cb1Zfn1YKhNlVscb9LEOvUw99vXFLRn/1EIGIVvVSeXfrCDm55zb1IOfqhzsGy5sFs6Vg1RJ5Y818qd8UqPa9tH77ofatH4ApuD5J6Kq/vHfQFQIhAAAAAFiewyfeVh+Ao47ZlbEy/bWn1UNfTwzKH0Uc7IaaR4vGH3xJfa3b2eCYCYbFwXGzH1Ffm1YLhMsq4wz7WS7LfkI98vXGZVG3WyBCIKKVrV11sxwv+Z16GPy65P/J21sCJDc39yKL1k4z/Xs5+0Gm9i0fAChAIAQAAAAAW7D57dXqQ3A015zKeAle+7h66OuJL+c/IhMcI9UjhV3UPFp0aNXVsqzGuODi66bviTD06cGgxGfV16fVAmGOgYFwzZZZ6pGvN0aOv1yK036oHiAQ0druSb9SPtn1sHogXJWX0W4gzM3Nlbe3BJj2fXxTM1JaW85r3+4BgAIEQgAAAACwBV+f/UoyKxaoD8PRHJeWx6hHvt7EwYlLH1cPFHbx/vDrVY8WTW6Ypr7e7Wz6FmPfPxiSTiB0N7sixrCfZ0FZnHrk661vOAaoxwdEtIdvbx4qX5X+WiUOfrhjcIdxMDc3VxYtWiTTp09HRGVramq0RyGGQiAEAAAAANtw8LMa9WE4GmtK6RxxlCxQj3w9ds1I4mA3Da4aqhYHA2qulaVV0err3s7GrQw3NBBOTB+tvkatFggzSqMM+3m+Up2oHvh6a8bcX6lHB0S0j9V518uxPYNMD4SHto3oNBAuXrxYPYwgIoEQAAAAAMBSrNufrT4QR6MMl6TiWfqRrxcG545RDxN2ckLBYLU4OLi6j+QcNC60+ItGvn8wIHiIjFn0gPo6tVogTNsTadjPM6NivkQEXqoe+XprkeMa9eiAiPZxd+o/yUdF5h852tkRo3WbAg3/+09VDZHW5jPat3cAoAiBEAAAAABsxVdNX3LUqA/qKI+Q2G1T1ANfb5y6wp5HIWp5f/j18kT9L9Ti4Pj6O8VRHqG+9u2sY9cCQ+NgQMgQuX/2Depr1WqBcHHxDEN/rilRd6gHvt76Wup96sEBEe3nwQ0DpXHP3aYFwrpNge3GwTfWLDDl77/wZbH2rR0AKEMgBAAAAADbse9ohfpgHL1nZkWUzNv8B/XA16s4uIo42F01jxYdXN1HVh5YpL72be+maEMD4fj59jxe1OhAuHBrsKE/17wV49QDX29NDv25emhARHtauayvfL5nqGmR8O0tAbL+lTjJzc2VVXkZUrJ+shzfZXykPPPnP2rf0gGABSAQAgAAAIDtaGlt4ahRHzG7MlZmvP6ceuDrjaGrn1ePEXZT+2jRsP0j1de+LxiVM9PQQDg5KVB9rVoxEM7e9LyhP9c1W2apBz5vuDPjBvXQgIj2dHfKP8qRbcNNi4Rme6pioLSc/UL7lg4ALACBEAAAAABsyVdNX0o6xwPa2pzKeAle+7h64OuNYa+OVw8RdnNQ1E2qR4sOru4jK/Ymqq9/X/CFiLGGBsKQdPs+mWtkIJxcGGDoz7WgPEE97nnDwiUD1CMDItrb/evvkRMlv1EPet72/GcbtG/lwE/Izc2VoqIir329xsZGyc3NlfXr13f6+9avX9/m2F4zv0e7QSAEAAAAANtS93GJ+oAce2ZORZy8XPCoeuDrjTPzf68eIezopNoHVONg/MGX1Ne/L2j4+weDh8iLqY+pr1crBsKJ+SMltTTcsJ9tXnW8etzzhnFBP5LipEvUAwMi2tuK7H839chRoz39VqD2LRz4CUVFRV6Pb87w11kgdP4eJ51Fwvr6esnNzZXGxkavfY92g0AIAAAAALalpbVF1uxLVx+UY/fMKFuoHvd666zCCdIvrK96hLCbL6zXfe/giOqfyrKaOPVrwCc0+P2DAcFDZFRsf/U1a9VAmFURZeDPN1wiAi9VD3zecHvmLepxARHt7+6Uf5QjOx5Rj3u9tuw30tL0kfYtHPgBzjjozUDojHmdBcIjR45c9Hc6/1x9ff1Fv9/fnx4UIRACAAAAgM059s2nHDVqF0vnSsrueepxzxtxsP+M69QDhN20wtGiGQ0WuA58xIisUGMDYcgQW0d4owNhdmWsoT/flKg71OOeN1yd0F89LCCi77iv4C45UXKvfujroec+Wa196wZ+gOvRnt4KcM6jRbsKhM4w6RoDndHQ/c84f68/Pz0oQiAEAAAAAB+g+sMi9WE5dq6jPEISdoSqx71ex8G1xMGeqn206Ji6GyWzcoH6teALppTOkXEzRhkaCMfPH62+Zq0cCJdVGvsk7MpXJ6jHPW8Y9eKVUpx8mXpUQETfsSzrx/LZnuHqsa+7nn4rUFpbW7Rv28CHcYY4ZxRs72m+nuL8uh3FPifO6HfkyJGLvi/XP+MMjv7+9KAIgRAAAAAAfIDmlgscNWphMyuiZN7mP6jHvd46c+3zMmDWL9TDgx39w+vDVOPg4Oo+svwgR4t6S0eR8ceLBqcEqq9bKwfCHIMDYcHOSPW45y23Zd6lHhQQ0cdMvkwObxspJ0tuVw9/Hll6F0eLguE4Q5zziTxvBULXpwKdYa8nTxC6fh/O3wcEQgAAAADwEY5986mklYWrD86xrdkV0TLj9efU45434uDAOb9Ujw52dHj8LTKq7j9V42DQvoH874MXTV4XZXggnOwYp752rRwIl5bHGPozzq9cpB72vGVeNIEQEY2x/tVb5cs99+sHwC48+xEhBMzHG4HQ/em/rgKhJ+8gdH6N9t5J6I8QCAEAAADAZyh/f5v64By/N6cyTqase1I97vXWsLWBxMFeOLHuPvWnB1e+tVj9evAlwx1TDQ+EE1IeVV+7Vg6EGaVRhv6M86rj1cOet4wcf7kUp1yhHhIQ0Tctzbhaju4aoR4BOVoUrIY3AqHzaFHnU4ldBUIRkfXr17f5M86v4f7r8DcIhAAAAADgMzS3XJCVdUnqw3OcKzmV8TKpMEA97vXW6YXPyKB5v1KPDXb15T89qB4H5x14Wv168CXNeP9gQPAQGRXbX339WjkQpuw2+onYcImaeJV63POWWzL6q0cERPRlL5V3twyXkyV3qgdBjhYFq9DbQNjecaGeBEKR7yOg++91fk/uTxO6vjvR3yAQAgAAAIBPcfTrDzhKUNns8lj1sOetODhs/m3qocGuWuFo0aFVV8vyugT1a8KXdGw3/v2DT04fLv3C+qqvYSsHwoQdoYb/rNPj71UPe95yacQtFggIiOjr1q66SY6X/E4/DP7dcx+v0L41Az+mN4HQeSyo+5/1NBB2xPr16zs8rrS3X9uuEAgBAAAAwOcoOfIn9SG6X1o6VxwlC9TDnjectnYscbCXWuFo0cSGYP3rwsdMXBNpeCB8KXas+vq1eiBcuNX4tb3y1QnqYc+bFqf9UD0eIKLvuyf9Svlk18PqcfD0vmc4WhRU6WkgdH2qr6Nf60nEc34/R44cEZHvn1B0/ueO/pmvQyAEAAAAAJ/jQst5WVHLO8fMNL0sQuJ3TFcPe97wj4VPycjoX6sHBjsb9OZD6nFwRPVPZVlNnPq14WuGJQUZHghDUp5TX8NWD4SzNz1v+M+6YGeketTzpm84BqiHA0T0H9/ePFS+Kv21TiAs+420NH2sfUsGfk5PA6Hz6UFP7E4odP/97u8qdP27XY819XUIhAAAAADgk3x26iNJL49QH6b7g47y+bJg6yT1sOetOPhY3D3qccHOPrrkDhlR+xP1QJjRoH9t+Jwl4TJ6ynDDA+Fkxzj1dWz1QDi5MMDwn/eaqkT1qOdN02beoB4MENG/rM67XuXI0fOfb9S+FQOwVCB0fk3XJwMJhH+DQAgAAAAAPkvdxyX6A3UfN6tyoczZNEE97HnD4MIniINe8IW9d6vHwTF1N0pm5QL168PXdGyLMTwOBgQPkcDkEerr2OqBcGL+SHEY/CGY3OpY9ajnbXc6rlMPBojoX+5Jv1I+KjLvyNGmd2Zo34IBiEjv3kHYET09YrS974NA+DcIhAAAAADgs7S2tkjhW1nqQ3VfNbsyVqa/9rR62POGkwoek6cSf6seFeyuFY4WHVzdR5Yf5GhRIzTj/YMBwUPk4ai71NeyHQJhVsVCg3/m4RI18Sr1qOdNX0u9Tz0WIKJ/enDDQGncc7ehcfBU5WBpPf+19i0YgIhYJxA6o59rCBThHYROCIQAAAAA4NOc/PaELK00eojqf+ZUxkvw2sfVw5634uCzycPUg4LdtcrRokH7BkpaWbj6NeKLTk34g+Fx8Mnpw6VfWF/19WyHQJhdGWv4zzxzySD1qOdNk0N/rh4JENF/rVzWV47tGWRYILzQWKF96wXwHZ4GQmeU8yQkdjcQOn9/e1/b/Wv19OlEu0MgBAAAAACf573jB9QH675kdnmsvFzwqHrY84ZB+aOIg16wX5g1jhYdXN1HVr61WP0a8UXT90SY8vTgS7Fj1dezNzQjEOZUGf+k7OoNIepRz9vuzOBdhIio557Uf5YPix71ehz89r0o7VsugDZYIRA6v7b704OuuL7T0JtPO9oFAiEAAAAA+AU73luvPmC3uymlc8RRskA96nnLl/MfkQmOkeohwRcM3jVCPQwOru4j8w48rX6d+KrpW8x5/2BIWqD6evaGpjxBWGF8ICzcFaUe9Lxt4ZIB6oEAEXH/uv5youQ33jlatGaEtDY3ad9uAYANIRACAAAAgF9wvvmcrKjlyaKeGy5JxbPUo5434+DEpY+rRwRf8NEld8iDNT9Qj4NDq66W5XUJFrhWfNO4leGmBMJJ6U+rr2lvaEYgXFoeY/jPfU1VonrQ87ZxQT+S4qRL1OMAImJF9r/L53uG9i4Qlt4lzacOat9qAYBNIRACAAAAgN/w2amPJJV3k3VbR3mExG6boh71vOaakcRBL2mlo0WTG6apXyu+bHDMBFMCYWDyCPV17Q3NCISO0vmG/9yzq6LVg54Rbs+8RT0MICLuWnKJ7E75Rzmy45EeB8KzH+Vq32IBgI0hEAIAAACAX1H9YZH6oN1OZlZEybzNf9CPel40OHeMejzwFa1ytGhAzbWytCpa/XrxVc16/2BA8BAZGnmr+rr2hmYEwqTiOab8/BNCr1MPet52dUJ/9SiAiOjqvoK7un3k6On9L0pra4v27RUA2BgCIQAAAAD4Fa2tLVL4Vpb6wN0OZlfGyozXn1MPet506opn1cOBrzg6q78ljhYdXN1Hcg5GqV8vvmzaG9GmxMFxsx9RX9fe0oxAmLAj1Jz/L3A8rB70vG3Ui1dKcfJl6kEAEdHViux/l8/2DPcsEJYPkJZzx7VvrQDA5hAIAQAAAMDvOPntCcmoMP5oNjubUxkvwWsfVw96Xo2Dq4iD3vKeWT+XwL23qYfBwdV9ZHz9neIoj1C/ZnzZqJyZpgTCl+OfUV/b3tKMQDh/y8um/PxXbwhRD3pGuC3zLvUYgIh4kcmXyeFtI+Vkye2dBsLzx4u1b6kAwAcgEAIAAACAX/L2F3vVh+5WNaciTl4ueFQ96HnT0NXPqwcDXzKkbLh6GHS68sAi9WvG130hYqwpgTAkLVB9bXtLMwJh6IZxpvz8C0pi1GOeEeZFEwgR0brWv3qrnCi5t904+O17Udq3UgDgIxAIAQAAAMBvefMvBeqDd6uZUbZQPeZ527BXx6vHAl9ydFZ/GVJ9lXoYHFzdR8L2j1S/Znxdx64Fpr1/MCjdd94PakYgDCoYJWll4YavgVeqE9VjnhFGjr9cilOuUI8AiIgdWZb1Yzm6a0SbOPhN3WPS2tykfRsFAD4CgRAAAAAA/JZvLzTJitrF6gN4S1g6V1J2z1OPed52Zv7v1UOBL2mlo0UHV/eRFXsT9a8dX3eTOe8fDAgeImMWPaC+xr2lGYFwYv5IU47LzqpcoB7zjHJLRn/1AICI2LmXyrtbhsvJkjvl69K7pPn0Ie1bKADwIQiEAAAAAODXfHbqI0k14QkMK5teFiEJO0LVY563nVU4QfqF9VUPBb6klY4WXXjwefVrxx806/2DAcFD5HfhN6uvcW9pViDMqlhoyjpICL1OPeYZ4dKIWyww/EdE7NqaVb+Spo/XaN86AYCPQSAEAAAAAL+n/P1t6kN4LTMromTB1knqMc+IONh/xnXqkcCXHJc30DJHiw6tulqW1yWoXz++bkrpHPn9vDGmxMFxsx9RX+Pe1KxAmF0ZZ8paWJb9hHrMM8ritB+qD/4REbty/+sPat8yAYAPQiAEAAAAAL+nuaVZXjuwTH0Yb7bZFdEy4/Xn1GOe1+PgWuKgt70//HoZW3+Tehh0mtwwTf368QcdReYdLxqU+Kz6OvemZgXCHJMC4Zots9RDnlG+4RigPvhHROzM6hW/lAtnT2rfMgGAD0IgBAAAAAAQkTPnvpGc6lj1gbxZ5lTGyZR1T6rHPG87c+3zMmDWL9TjgK8ZUvGgehR0GlBzrSytila/hvzB5HVRpgXCkHQCYU/MrjAnEBaUxamHPKNMm3mD+vAfEbEj96T9s5w58Y72rRIA+CgEQgAAAACAv/PJySOSXj5PfShvtDmV8TKpMEA95hkRBwfO+aV6GPA1rXS06ODqPpJzMEr9GvIXwx1TTQuEE9NHq691b2raOwjLzHkH4SvVieohz0h3Oq5TjwCIiO352Z+Xa98iAYAPQyAEAAAAAHBh39EK9aG8kWaXx6qHPCMMWxtIHDRAqx0tOr7+TnGUR6hfR/5gSukcGTdjlGmBcMyiB9TXuzc1KxCm7Yk0ZT1kVMyXiMBL1UOeUb6Wep96BEBEdPfdohe1b40AwMchEAIAAAAAuLHt3bXqw3kjhv2OkgXqIc8Ipxc+I4Pm/Uo9CPiiwVVD1aOgqysPLFK/lvxFM98/GBAyRO6ffYP6ekxx/bAAACAASURBVPemZgXCpOI55v3/SNQd6iHPKJOm9pXipEvUYwAiotPa1bdJS/N57dsiAPBxCIQAAAAAAG6cbz4nr9Qnqw/ovWV6WYQkFc9SD3lGxcFh829TjwG+6ISCwepB0NWw/SPVryV/MqlwgWmBcPx83zpe9O5Q8wJh7PYppq2JvBXj1EOeke7IvFk9CCAi7lpyiZQ4rpJvv/5Q+5YIAPwAAiEAAAAAQDucOHNMsirNebeTkTrK58uCrZPUQ54RTls7ljhokIOibpIn6n+hHgVdXbE3Uf168ifDkoJMC4STkwLV17y3NSsQhm9+wbQ1sWbLLPWIZ6SFSwaoRwFExF1LLpEvj2zWvhUCAD+BQAgAAAAA0AFHTryjPqTvjVmVC2XOpgnqIc8I/1j4lIyM/rV6BPBVg2uGqAdBV+MPvqR+PfmVJeEyespw0wJhSPqz6mve25oVCKesf8q0dVFQnqAe8Yw0LuhHUpx8mXoYQET/9nBZmPYtEAD4EQRCAAAAAIBOKH9/m/6wvgdmV8bK9NeeVg95RsXBx+LuUQ8AvqrVjhYdUf1TWVYTp35N+ZOObTHmvX8weIi8mPqY+rr3tmYFwon5IyW1NNyUdZFXHa8e8Yx2e+bt6nEAEf3XvYX3Smtri/btDwD4EQRCAAAAAIBOaG1tkdcOLFMf2HfHnMp4CV77uHrIM8LgwieIgwZqxaNFMxr0ryl/M3FNpKmBcFRsf/W1723NDIQZFfNNWhvhEhF4qXrEM9LVCf3VAwEi+qdlWT+Wc2e+0L71AQA/g0AIAAAAANAFZ859I3m1i9SH9p6YXR4rLxc8qh7yjHBSwWPyVOJv1Qf/vuyk2gfUg6CrY+pulMzKBerXlb9p5vsHA0KGSL+wvupr39uaGQizq2JNWxspUXeoRzwjjXrxSo4ZRUTT3Z1yuXz1yR7tWx4A8EMIhAAAAAAAHvDFN0clvXye+uC+w6Ft6RxxlCxQj3hGxsFnk4epD/192T+8Pkw9CLq7/CBHi5pt+p4IU98/OH7+aPW1b4RmBsJlleZdJytfnaAe8Yx2W+Zd6rEAEf3Lj/cmad/qAICfQiAEAAAAAPCQfUcr1If37RsuScWz1COeUQbljyIOGuygqJtkVN1/qgdBV4P2DZS0MnPerYbfm77F3PcPBqcEqq9/IzQzEOaYGAgLdkaqBzyjzYsmECKiee5//UHtWxwA8GMIhAAAAAAA3WDbu2vVB/iuOsojJHbbFPWIZ5Qv5z8iExwj1Yf9vq7VjhYdXN1HVr61WP368kfjVoabGggnO8apr38jNPWI0YoY09ZHfuUi9YBntJHjL5fi1KvUowEi+r6Vuf8lF86d1L69AQA/hkAIAAAAANANzjefk1fqk9WH+KllcyWzIkrmbf6DesQzMg5OXPq4+qDf17Xi0aLzDjytfn35q8ExE0wNhBNSHlW/BozQzECYURpl2vrIq45XD3hmuCWjv3o4QETftsTRR840vqd9awMAfg6BEAAAAACgm5w4c0yyKheqDvGzK6JlxuvPqUc8w1wzkjhogsPjb7Hc0aKDq/vI8roE9VDmj6bviTA1DgYED5FRsf3VrwMjNDMQpu2JNHGdhEvUxKvUA57RLo24RT0eIKIve6mc+HC79i0NAACBEAAAAACgJ7x/4i9qQ/xlVfEyZd2T+hHPQINzx6gP+P3BiXX3qcdAd+MPvqQeyvxVs98/+OT04dIvrK/6dWCEZgbCxcUzTF0nmUsGqQc8MyxO+6EFIgIi+qIf703SvpUBABARAiEAAAAAQI+p+7jE9AF+TkWcvFzwqHrAM9Kpq55VH+77gy//6UH1GOjuiOqfyrKaOPVQ5q9GL59jaiB8KXas+nVglGYGwoVbg01dJ6sKJ6rHOzN8wzFAPSIgou/5btGL2rcwAADfQSAEAAAAAOgFRX/dYNpQNqNsoXq8M9rQVwLVB/v+oFWPFs1o0I9k/uwLEWNNDYQhKc+pXwtGaWYgnL3peVPXScHOSPV4Z4ZpM29QDwmI6FvW598tLc3ntW9fAAC+g0AIAAAAANALmluaZe3+pcYOZEvnSsrueerxzvA4uPp59aG+v2jFo0XH1N0omZUL1COZv+rYtcD09w9OdoxTvxaM0sxAOLkwwNS1sqYqUT3emeVOx3XqQQERfcOKnP+Q803HtW9dAADaQCAEAAAAAOglTedPy6q6JYYMYtPLIiRhR6h6vDPamfm/Vx/o+4tBbz6kHgPbc/lBjhZVdVO06YEwMHmE+vVglGYGwon5IyW1NNy0tZJbHase7szytdT71KMCItrfEkcf+eb4fu1bFgCAiyAQAgAAAAB4gcam45JZGeXVIayjfL4s2DpJPd6ZEQf7hfVVH+j7g48uuUNG1P5EPQa6G7RvoKSVmRc48GKjcmaaHgiHRt6qfk0YpdmBMKvCu///07nhEjXxKvV4Z4ZJU/tKcdIl6nEBEe3spXLiw+3atyoAAO1CIAQAAAAA8BIfNr4nqV6KHNkV0TJn0wT1eGe0swonEAdNsl/YNfLC3rvVY2B7rnxrsXog83fNfv/gmNCH1K8JIzU7EGZXxpq6XjKXDFKPd2a5I/NmCwQGRLSrH9bGaN+iAAB0CIEQAAAAAMCL7Dta0evBa05lnExZ96R6vDM8Dq6dIP1nXKc+yPcXJ+2w5tGi8w48rR7H/F1HUZTpTw++FDtW/ZowUrMD4bJKc4/oXb0hRD3cmWXhkgHqgQER7ek725/TvjUBAOgUAiEAAAAAgJcpPrSxx0PXnMp4mVQYoB7vzIiDA2b9Qn2I7y9a9WjRoVVXy/K6BPVA5u8mrzM/EIakBapfF0ZqdiDMMTkQFu6KUg93ZhkX9CMpTr5MPTQgor2sz79bWprPa9+WAAB0CoEQAAAAAMDLNLc0y+sNK7o9cM0uj1UPd2Y4c+3zxEETtfLRoskN09TjGM6VcMdU0wPhpPSn1a8NIzU7EC4tjzF1zaypSlQPd2a6PfN29diAiPaxIuc/5HzTce1bEgCALiEQAgAAAAAYwLkL38qquiUeDVpTSueIo2SBergzw7C1gTJwzi/Vh/f+ZPCuEeohsD0Daq6VpVXR6nHM300pnSPjZowyPRAGJo9QvzaM1OxAmFEaZeq6ya6KVo92Zro6ob96cEBEe7gn9X/LN8f3a9+KAAB4BIEQAAAAAMAgGpuOS2ZlV0PbcEkqnqUe7syKg4Pm/Up9cO9Pjs7qLw/W/EA9BrZnzkFzgwa2r6Mo2vQ4GBA8RIZG3qp+fRip2YEwZXe46WsnIfQ69XBnllEvXinFKVeohwdEtLqXyrG/rtO+BQEA8BgCIQAAAACAgXzY+J6kl89rfzBfPl9it01RD3dmOL3wGeKgyfYLu0YC996mHgLbc3z9neIoj1CPY6jz/sFxsx9Rvz6M1uxAmLAj1PS1k+14WD3cmenWjLstEB8Q0cp+VL9I+9YDAKBbEAgBAAAAAAzm4Gc1Fw1WsyoXypxNE9TDnRlOWztWhs2/TX1g729a9WjRwdV9ZOWBRephDP/mrJQQ0wPhy/HPqF8fRmt2IFy4Ndj0tbN6Q4h6tDPTvOi71OMDIlrXv+4O1r7lAADoNgRCAAAAAAATKD608buhanZlrEx/7Wn1cGdWHBwZ/Wv1Yb2/aeWjRcP2j1SPYvh3S8Jl9JThpgfCkLRA9WvEaM0OhLM3PW/6+ikoiVGPdmYaOf5yKU77oXqEQETr+fbWsdLa2qJ9uwEA0G0IhAAAAAAAJtDc0iyvN6yQnMp4CV77uHq4M8M/Fj5FHFTwnlk/t+zRooOr+8iKvYn6YQwltWyuOLbFqLx/MCh9jPp1YrRmB8LJhQGmr59XqhPVo53Zbs64Vz1EIKK13LduoLS2XNC+1QAA6BEEQgAAAAAAkzjffFYWvhmsHu7MMLjwCXks7h71Ib0/GlI2XD0CduTCg+Y/5YQdm7gmUiUQjln0gPp1YrRmB8KJ+SNNf69nVuUC9WBntksjblGPEYhoHWtW/UounDulfYsBANBjCIQAAAAAACbyVdMJmfn6c+oBz+g4+FTib9UH9P7ouLyBMqT6KvUQ2J5Dq66W5XUJ6lEMvzcsKUglEP4u/Gb1a8VoNQJhVsVC09dQQuh16tHObDlmFBF3LblEKpf/l5z95qj2rQUAQK8gEAIAAAAAmMzRkx/47DsIJxU8RhxU8p5ZP5ex9Teph8COTG6Yph7E0EWl9w+Om/2I+rVihhqBMLsy1vR1tCz7CfVgZ7ZvOAaohwlE1LU08wfS9NUh7VsKAIBeQyAEAAAAAFDg/S/flcmFj6kHPW8alD9Knk0epj6Y91etfLRoQM21srQqWj+K4Xc6tiq9fzDxWfVrxQw1AmFOVZzp62jNllnqwc5s02beoB4nEFHPPan/JF9/Vq19KwEA4BUIhAAAAAAASuz/pFqCCh5VD3veioMTHCPVh/L+qpWPFh1c3UdyDkapBzFsa9zKcJVAGJJOIDTK7ArzA2FBWZx6sNNwp+M69UiBiOa7O/kyOX54o/YtBACA1yAQAgAAAAAoUv3+LvW411tfzn+EOKjo/eHXW/po0fH1d4qjPEI9iGFbg2MmqATCiemj1a8ZM9QIhEvLY0xfR69UJ6rHOg1fS71PPVQgovl+/s4q7VsHAACvQiAEAAAAAFBm88FX1SNfj10zUiYufVx9GO/PBlcNVY+AnbnywCL1GIZtTd8ToRIHA4KHyJhFD6hfM2aoEQgdpfNNX0sZFfMlIvBS9WBntklT+0px0iXqsQIRzfP9ynnatwwAAF6HQAgAAAAAYAHy6zL1Y18P4mBw7hj1Qbw/Oy5voHoA7Myw/SPVYxi2Ewi36Lx/MCBkiNw/+wb168YMNQJhUvEclfWUEnWHerDTcEfmzerBAhHN8d3iidq3CgAAhkAgBAAAAACwCNllcfrRrxsSB3W1+tGig6v7yIq9ieoxDC9W6/2D4+f7x/Gid4fqBMKEHaEq6ylvxTj1WKdh4ZIB6tECEY33wMYR0traon2bAABgCARCAAAAAACL0NzSLI49C9TDnydOXfWs+gDe37X60aLxB19SD2HYvi9HPacSCCcnBapfN2apEQjnb3lZZT2t2TJLPdZpGBf0IylOvkw9XiCicdatuVNaLnyrfYsAAGAYBEIAAAAAAAtxvvmcJBXNVg+AnRn6iv8M+a3qhILB6gGwM0dU/1SW1cSphzC8WMeuBWrvHwxJ958PFmgEwtAN41TWVEF5gnqs03Jb5v9TDxiIaIzVK26SC9+e0L41AAAwFAIhAAAAAIDF+PZ8k8Run6oeAtsdQK9+Xn3w7u8OirpJnqj/hXoE7MyMBv0Qhh24KVotEL6Y+pj69WOWGoEwqGCUpJWFm76m8qrj1UOdlqsT+qtHDET0vtUrbpSzpz/VviUAADAcAiEAAICNOHz4sPzsZz+T4cOHa38rAGAw35z9WhZsCVIPgq7OzP+9+tAdr5FJtQ+oB8DOHFN3o2RWLtAPYdiuUTkz1QLhqNj+6tePWWoEwon5IyWjYr7CugqXiMBL1WOdhlEvXinFKVeoxwxE9J6VudcRBwFsgnNG5mpWVpZHvx/+BoEQAADARgwfPpxACOBHfNV0Qua+8YJ6GHTGwX5hfdWH7v7uC+ut/d7BwdV9ZPlBjha1si9EjNUJhCFD/Op/Q7QCYVbFQpV1lRJ1h3qs03JrZj/1oIGI3rEy9zppOnlE+xYAADwgKyvrojjoansQCC+GQAgAAGATXDc/BEIA/+H4N5+pR8JZhRP8arBvVe1wtGjQvoEqRxyiZ2q+f3D8/NHq15CZagXC7EqdQL/y1QnqoU7LvOi71KMGIvbe8qX/RhwEsAmuoW/nzp1tfs35z6dNm9bpn4O/QSAEAACwAe7HJhAIAfyL4998JjNff04nDq6dIP1nXKc+bEfrHy06uLqPrHxrsXoEw45N2aD3/sHglED1a8hMtQJhjlIgLNgZqR7qtIwcf7kUp/1QPW4gYs8tX/pvcvrE29pbfgDwkGnTpnV4nGhnEZBAeDEEQgAAABvg+skoTwOh8zjSro5YAAB78NnXH8m018aaHgcHzPqF+qAdr5E/vD5MPf515ez9j6sHMOzccMdUtUA42TFO/ToyU7UnCCt0AmF+5SL1UKfp5ox71QMHIvbM0oz/QxwE8DE8DYTOGZurhw8fNvvbVYVACAAAYHFcPxnl3Mx0Fgjb2+C46n78AgDYhw9P/NW0SDhz7fPEQYs4PP4WGVX3n+oBsCtX7E1UD2DYsSmlc2TcjFFqgXBCyqPq15KZqr2DsEznHYR51fHqkU7TpRG3qEcOROy+pRn/R059Xqe9xQcAL9LZB+tdA6Fz1ubvczMCIQAAgIVx39h0FQhdNzvuv8d18+Nvn4gC8CU+PPFXCVk32tABc9jaQBk455fqA3b8m0F1A9XjX1fGH3xJPYBh5zqK9I4XDQgeIqNi+6tfS2aqFQjT9kQqrbFwiZp4lXqo07TIcY167EBEzy1Jv5I4COBjuH5gvr3I5/76HvcjSp0ncfnTa30IhAAAABbGPeh1FQidEbCrX2/vZc0AYB/e+6LBsEgYtjZQBs37lfpwHf+mHY4WHVH9U1lWo3OsIXpu8rootTj45PTh0i+sr/r1ZKZagTCpeI7aGstcMkg90mm6Mf0+9eCBiJ5Zkn6lfPXJHu0tPQB4CfenATv6ULxrIOzq/YX+8sF6AiEAAIBFae+ly10FQuennTo6DqE77zAEAGvz3hcNMrnwMa8OlqcXPkMctJB2OVo0o0E/fmHXar5/8KXYserXk9lqBcLY7VPU1tiqwonqkU7TtJk3qEcPROzaPan/RBwE8DGcs7Cujgn1JAASCAEAAECdrKysdp/06yoQdufTUgBgfw4erfNaJJy2dqwMm3+b+lAdv3di3X3q8a8rx9TdKJmVC9TjF3ZhSbjq+wdDUp5Tv57MVisQhm9+QW2dFeyMVI902u50XKcePxCxY3cnXyZfHvmT9hYeAAzEde7lHgk9mYkRCAEAAECVzjYsngbCziAQAvgWB4/WSVDBo72OgyOjf60+UMfvDXrzIfX454nLD3K0qB10bItRff/gZMc49WvKbLUC4ZT1T6mtszVVieqBTtvXUjlmFNGq7k6+TL54N1976w4AJuD80L377IxAeDEEQgAAAIvh3Mh4ovtmhycIAfyTvR+X93iY/MfCJ4mDFnN4/C0yovYn6vGvK4P2DZS0snD1+IVdm7gmUjUQBiaPUL+uzFYrEE7MHymppTrXZW51rHqg0zZp6jVSnHSJeghBxIs99t5a7S07AJhER7MvAuHFEAgBAAAsRm8CIe8gBPBf9n1c2e0nCYMLn5DH4u5RH6RjW+1wtOjg6j6y8q3F6uELPTMsKUg1EA6NvFX9ujJbzUCYUTFfaa2FS9TEq9QjnbY7Mm9WDyGI+L27ky+T44de196qA4AX6Wr2RSD0HAIhAACAjejqiNFp06Z1+uvOTZT7uw0BwDfY93GlTC4M8DgOPpX4W/UhOrbVLkeLzjvwtHr0Qg8tCZfRU4arxcExoQ+pX1caagbC7KpYtfWWuWSQeqDTtnDJAPUggoh/c3fq/yIOAvggztlXR7Mt5wfv3X+dQHgxBEIAAAAb0VUgdN3suP8e5wbKnzY6AP7I25/t6zISTip4jDhoQR9dcoctjhYdWnW1LK9L0A9f6JHa7x98KXas+rWloWYgXFap927Q1RtC1AOdtnFBP5Li5MvUwwiiv7s79X9J44ftP10EAPbGdfbl/hSh8+Ss9mZfBMKLIRACAADYiK4CoUjbzVB7dnQEAwD4Dp1FwqD8UfJs8jD14Tm2tV/YNfLC3rvV458nJjdMU49e6LkJq+epBsKQtED160tDzUCYoxgIC3dFqQc6K7g983b1OILoz+5Ju4I4CODj9GT2RSC8GAIhAACAjfAkEDrp6n2FAODbvP3ZPglZN/qiODjBMVJ9cI4XG7xrhHr488SAmmtlaVW0evRCzw2OmaAaCIPSx6hfXxqqHjFaEaO23tZUJarHOSu4OqG/eiBB9FdLHf8qX39aqb0VBwCT6M7si0B4MQRCAAAAAAAf5fDxd76LhC/nP0IctKiPLrlDHqz5gXr888Scg1HqwQs9N31PhGocDAgeIs8u9s8nljUDYUap3nWaXRWtHuesYNSLV0pxyhXqoQTR3yx1/Kt8c3y/9hYcAMA2EAgBAAAAAHyYw8ffkT+uHS0Tlz6uPjDHi7XT0aLj6+8UR3mEevRCz03fovv+wYDgITI08lb160xDzUCYtidSdd0lhF6nHuis4NbMfuqxBNGfLMv6MXEQAKCbEAgBAAAAAHycQ5+/LcP8dEhvdf+4+2H18OepKw8sUg9e2D3jVoarxsFxsx9Rv8a01AyEi4tnqK67bMfD6nHOCuZF36UeTBD9xYpl18iZxve0t9wAALaDQAgAAAAA4Ad8fPx9eXjhXepDc/ze0Vn9bXO0aNj+keqxC7uv9vsHX45/Rv0601IzEC7cGqy67lZvCFGPc1YwcvzlUpz2Q/VwgujrViy7Rr79+kPtrTYAgC0hEAIAAAAA+Amff3VUxix+QH1wjtfIPbN+LoF7b1MPfx4/PbhvsXrswu7p2LVA/XjRkLRA9WtNS81AGL75BdW1V1ASox7nrOLmjHvV4wmiL1uVdz1xEACgFxAIAQAAAAD8iFNNJyUw5SH14bm/G1LykHr089R5B55Wj13YAzdFqwfCoPQx6tealpqBcMr6p1TX3ivViephzioujbhFPaAg+qo1q/5Hzp35QntrDQBgawiEAAAAFqKpqUkOHz6MPiSAFWk6d0am5j6nPkD3V+10tOjQqqtleV2CfuzCbhuVM1M9EI5Z5L9PLGsGwon5IyW1NFxt7WVVLlAPc1ayyHGNekhB9DVrVv2PXDj7lfaWGsAjjh49qj6XwJ7b2NiovYQMhUAIAABgIQ4dOiTTp09HbOPcuXMlIyOj1xYUFMj27dt7rTc22UePHtW+3PyeC80XZM7qiepD9M6cEPO4JGclSm5uruTm5krY4iAZMOP/qn9fvdFuR4smN0xTD13YM1+IGKseCH8XfrP6NaeldiDMqohSXX8JodephzmruDH9fvWYguhL1hf8hjgIpuMe+Vzvjzdu3Njmvjs6Olp9hoDec9u2bdrLz1AIhAAAABbi6NGjXglBaB21N7O+bnR0tFd+Tt4Ip6Wlpbb7hGJra6tErwtVH6S354SYx78Lg67GOxaqf2+9MaRsuHr089SAmmtlaVW0eujC7muF9w+Om/2I+vWmqXYgzK6MVV2Dy7KfUA9zVjFt5g3qQQXRV9y/Yag0nz9j2l4ZfAutyLd48WL1uQT23NraWu2laygEQgAAAACL09TUJIcOHeq1tbW1sm3btl7rjU324sWL1eOir9udn8e86Dny++nPXOTz05+SJ6YP67UPT79XhoTe3i0zszPaDYS5ubkyIeZx9eF/TxyXN1CGVF+lHv48Neeg7hNI2Aut8P7BxGfVrzl/DoTLKuNU1+CaLbPUw5yV3JlBJETsre9sD5TWlmbtWzNQprGxsU3kKy0tbRP6XO9xjIx8rvfHJSUlbe67ff1ISvAtCIQAAAAAYFsaGxu9Ek+9EU7dP3XaUxcuXKgeF7WdN29eh3EwNzdXZiRNUh/+d9f7w6+XsfU3qUc/Tx1ff6c4yiP0Qxf2yIisUPVAGJJOINQMhDnKgbCgLE49ylnJdSn3qccVRDv7fuU87dsO8CLdiXxJSUleu8dYuHBhm6+9cePGNvdzRD7wRwiEAAAAAAA+SE9CacGbK2X4jF9/9xTfQ6H95InpQ3vtM9MfkxemP+uxk2a92Gkg/OOi36sP/7trSMWD6tGvO648sEg9cmHPTCmdI+NmjFIPhBPTR6tfd/4cCJeWx6iuw1eqE9WjnJVMmtpXipMuUY8siLYz+R/k04Zl2ttqaAc7RD7eew/QNQRCAAAAAAD4jrpD5XL/7BvUh+vJmYkdBsLR8x9Q//66o92OFg3bP1I9cmHPdRTpHy8aEDxExiyy13XqbbUDYUap7hHBGRXzJSLwUvUwZyW3Z96iH1sQbeSetH+WL9/for019mmIfABAIAQAALA47Q3Hu3vcxfr16zt9GsdVT/58V99vUVFRt74/ALAWf/5onwyLvFV1uD4q4l7JyE63/fGidjtadHB1H1mxN1E9cmHPTV4XpR4HA0KGWOKDBppqB8KU3eHqazEl6g71KGcl8xffqx5cEO1iieMqOfV5rfaW2BY0NTUR+cAyNDY2XnT/Vl9f3+Ov15P5lQgzrO5AIAQAALAo9fX1nW6EurPJ6k0gdP5ZJ51tsJzfM+f1A9ifj4+/Lw8vvEt1wD5o9v/IjKRJsjAtXMKTQ+WZqBHqQ//uGlw1VD34dcf4gy+pRwXsneGOqeqBcPx8/z5e9O5Q/UCYsCNUfS3mrRinHuWsZFzQj6Q4+TL18IJodSty/kNOf9mgvRU2FffIV1tb2yby5eXltYlx3op8c+fOJfKB1+hqhtVd2ouN3fmAuxNmWJ1DIAQAALAgrhsh908yFRUV9fhJwq7+Lvevd+TIkYu+B+cGqr1A6e+fvALwNT7/6qiMWezfxwT2xgkFg9WDX3ccUf1TWVYTpx4VsOda5f2Dk5MC1a8/bbUD4cKtwerrcc2WWepRzmpuz7xdPb4gWtnqlTfL2VMfa2+Be4RVIl9+fn6byNfQ0NAm9AEYgXN2lJubK+vXr2/za85g5/7PPf2a3ZkxMcPqPgRCAAAAC+KMgB1tVJwbLG9sZJxfq73NkvP7cP0154bLfXPn/L3+/MkrAF/kVNNJecExSn3Ybjd/G/FLeaL+F+rRrztmNOgHLuydju3WeP9gSPqz6tegttqBcPam59XXY0F5gnqQs5qrE/qrBxhEq7p37QC5cPak6r6XyAfQM5zzoI4ioHPudOTIkW5/ze6cnsUMq/sQ6rfqTgAAIABJREFUCAEAACxIV5sn5yeguvsJrO5+HeeGyfX7aG9z5XwK0d8/eQXgq5y/cE7CX7XXu/+0tdvRomPqbpTMygXqQQF7Z+KaSPU4GBA8RF5MfUz9GtRWOxBOLgxQX4951fHqQc5qRr14pRSnXKEeYhCtZsPmx6Tlwlmv7FuJfADm43x6sKsZVndmRs65WHcCHjOs7kMgBAAAsCE92Vy1R1ebuM4+feX6dzt/HwD4NnnFqepDdztot6NFB1f3keUHOVrUFwxLClKPgwHBQ2RUbH/161Bb7UA4MX+kOMojlNdkuEQEXqoe5azm1sx+6jEG0Ur+dXewtLa2XrTvdI18DQ0NbSJfQUEBkQ/AQnT1GpyOnuLz9Gu6v3uwo7+HGVb3IRACAADYkM6OBfWUro6AEPHs/HbnZq033wsA2Ic9Ddvkvtn/V334blUHRd1ku6NFg/YNlLSycPW4hb20JFxGTxmuHgcDQoZIv7C+6teitlYIhFkVC9XXZUrUHepBzmrmRd+lHmTQt9yW2lc2ZIyUwsznZaNjkBQlW+cp1fXx13xnfuz1snTBb74zed4wWZIw+7sYN3fuXK+FPtfIt3z58jaRr7a2tk3ka2pq0t5eA9geT58g9DTKtRcF3W1vBsUMq/sQCAEAAGxGdzdWHdHVBs6J+7EO7n+389cBwH/4yycH5aEFt6sP4K3opNoH1INfd125P1E9ImDvdWyL0Y+DwUNk/PzR6tehFbRCIMyujFVflytfnaAe5Kxm5PjLpTj9x+rhBn3DTen9Lxqar8yJl22pfb32d3QV+WJmj/7OmaGTiHwAfohzLtTRKVfOX/d0duQMfe2FPNd42N6ThMywugeBEAAAwEa4bpJ68yLl7r7D0HUz5/pnnN+P+yexnHKeO4Dvcuzrz+WZJUPVh/BW8g+vD1OPfd01bP9I9YCA3tEq7x8MTglUvxatoBUCYU6V/tHBBTsj1YOcFd2cca96WEL7uy21b4dP1rySHdHm92pFvpjZT35nwpxHJCvyN5ITM1g2vZZH5APwIVxnVe5zINd5kqdhrquZVVev3WGG5TkEQgAAAJvg+uRgV0/9dYU3jih1fh3nZsu5seroPwOA7/HtuSaZnve8+iDeCg6KuklG1f2nevDrriv28vSgrzg14Q/qcTAgeIhMdoxTvx6toBUCYXaFfiDMr1ykHuOs6NKIW9TjEtrf1zJGdnr83qxZswyLfE5XRf+3rIu75ju3L/6nTr/n2tW3ytlvjmpvYQHAAJyvsWlP14DoDXryTkMRZljtQSAEAACwAa4brd48OSjS9hNSvcG5IXPGSuf36Bov2/tnAOBbtLa2imNrrPowXls7Hi0af/Al9XiA3jF9T4R6GHQ6IeVR9evRClohEC4tj1Ffm3nV8eoxzqoWOa5RD0xob/OXTuo0EM6bN++7yDd/5rNtQl9vIl9PPbDpYWk+f0Z76woABuIaAo2Mbz2ZazHDah8CIQAAgMVxPRqht3FQpOujGDzFfXPnfs6769/Fy58BfJ83974m98z8L/WhvIZ2PFp0RPVPZVmN/tNF6B3Tt8Soh0Gno2L7q1+TVtAKgdBROl99baaWhUvUxKvUY5wV3Zh+n3pgQnv7umNQp4GwKPkK9e/xb14qH1RHiUir9nYVAJTw1hzKSU8CITOs9iEQAgAAWJjuvsjZE5yfiOrNhse5aXL9VBWbKwDY/36tDI74H/XBvJkOj7/FlkeLZjRoRwP0pnErw9XDYEDwEHly+nDpF9ZX/bq0glYIhEnFc9TXZmrZXMlcMkg9xlnRtJk3WCDcoJ0tSr5CVuTEtxsH12U+pf797VpyiexJ+2c5fuh17S0qACjT3TmUc77U0ZN83T1ilBlWxxAIAQAALIpzs+Lt88+98TRiZy+e9vfNFYC/8+mJj2R0wv3qw3mznFh3n3rs665j6m6UzMoF6tEAvWdwzAT1OBgQPEReih2rfk1aRSsEwoQdoeprM7VsrqwqnKge46zqzgwiIfbObal9ZVV2xEVx0ApPD5Zn/0xOfbFXe2sKACbQWQB0fdrP0zmU8+t19MRhd4MjM6yOIRACAABYEOemxJtPDop45/2Dzu/NfWPH+e0A4OT0t6dket7z6gN6o335Tw+qx76euPwgR4v6klZ6/2BIynPq16VVtEIgnL/lZfX1mVo2Vwp2RqqHOKu6LoVjRtE7bkvtK1vTbrREGNy15BKpXX2rnP3mqPaWFABMwvXdg67zH9cZVHeOF3X9c+7zJNe/yxOYYXUOgRAAAMCCdPYuifZe+OxKZ5+06u4xDO44N2ntfW33l057+yXUAGAvWltbxbE1Vn1Ib5R2PVo0aN9ASSsLVw8G6D3T3ohWD4NOJzvGqV+bVtEKgTB0wzj19ZlaNlfWVCWqhzirmjS1rxQnXaIecxC96YFND0vz+TPaW1EAMBnnLMrT2ZX7n3OfM7l+cL49PXkakRlW1xAIAQAALIbrp6GsFgidX7uzjZjr9+etF1ADgH15c+9rcs/M/1If1ntbOx4tOri6j6x8a7F6LEDvGpUzUz0MOg1MHqF+bVpFKwTCoIJRlvhAQHZVtHqIs7LbM29RDzqI3vFS+aA6SkRatbefAKBEe1Gvq6fxujpO1P3rdWfOxAyrawiEAAAAAABgKHsPV8qw+bepD+y9Fge3DlMPfT1x3oGn1UMBet8XIsaqh0GnQyNvVb8+raIVAuHE/JGSUTFffY2mls2V6OCfqIc4q5q/+F4LhB3E3rkn7Z/l+KHXtbecAADQTQiEAAAAAABgOF+e+kICUx5SH9r31keX3CEjan+iHvu669Cqq2V5XYJ6JEDv6ti1QD0KOh0Tav/r2xcDYVbFQvV1mlo2VzKXDFIPcVY1LuhHUpx8mXrgQeyp5dk/k1Nf7NXeagIAQA8gEAIAAAAAgCmcbz4nSZsi1Af3vfGFvXerx76emNwwTT0QoAFuss77B1+KHat+fVpJqwTC7Mo4/XVaNldWbwhRD3FW9s2MO9QjD2JPrFtzl5w7/an2FhMAAHoIgRAAAAAAAEyl6MBmGTDrevUBfncNevMh9dDXEwNqrpWlVdHqgQC9r5XePxiSFqh+jVpJqwTCHIsEwsJdUeoRzsquiuunHnoQu+tfdwdLa/M57W0lAAD0AgIhAAAAAACYzqFP35HH4u5VH+J7ql2PFh1c3UdyDkapxwH0vimlc+T388aoh0GnQelj1K9TK2mVQJhdYY1AuKYqUT3CWdmoF6+U4pQr1IMPoieWpP+LHHtvrfZWEgAAvACBEAAAAAAAVDh99hsJWTZOfZDflf3C7Hu06Pj6O8VRHqEeB9D7Ooqsc7xoQPAQeXbxMPVr1UpaJRBmlVnjHYTZVdHqEc7qbsnorx5+ELuyKu96OdP4nvYWEgAAvASBEAAAAAAA1GhtbZVVuxzym7Br1Qf6HRm8a4R66OupKw8sUg8DaIzJ66LUo6CrQyNvVb9WraRVAmHankj1teo0IfQ69QhnZZdF3a4efxA7s2FzgFw4d0p76wgAAF6EQAgAAGAjDh8+LD/72c9k+PDh2t8KAIBX2Xu4UgbN+2/1ob67o7P6y4M1P1APfT0xaN9A9SCAxhnumKoeBZ2Om/2I+rVqNa0SCJOK56ivVafZjofVI5yVjRx/uRSn/VA9AiG6uzvlf8knb6VpbxUBADrEOStzNSsrq8Pfv3PnTmZrf4dACAAAYCOGDx/OJgYAfJbPGj+RwJSH1Af7TvuFXSOBe29TD309fnrwrcXqQQCNMaV0joybMUo9DDoNSnxW/Xq1mlYJhLHbp6ivV6erN4SoRziruznjXvUYhOhq+dKfytefVWtvEQEAOiQrK+uiOOhqexAIv4dACAAAYBNcNz1sYgDAVzl/4ZzML/ij+nD/7lB7Hy0678DT6jEAjdNq7x8MSX9O/Xq1mlYJhOGbX1Bfr04LSmLUA5zVXRpxi3oQQnS6d+0AOXf6M+2tIQBAh7g+Obhz5842v+b859OmTbvozxEIv4dACAAAYAPcj0tgEwMAvs7m2kIZMOt6teG+nY8WHVp1tSyvS1CPAWicSYUL1KNgmycI08eoBzmraZVAOGX9U+rr1ekr1YnqAc4OFjmuUQ9D6O9eKkfKZ0tra7P2dhAAoFOmTZvW4XGirnM0dwiE30MgBAAAsAGun4jqbBPj/o7C9o5aOHz4cId/j/MIU09/PwCAkRz69B0ZGf1r0wf798z6ua2PFk1umKYeAtBYw5KC1KOgq2MWPaAe5KymVQLhxPyRkloarr5mU8vmSlblAvX4Zgc3pt9ngUCE/mpJ+r/Il+9v0d4CAgB4hZ4EQtc5mj9AIAQAALA4rp+Icg+A7rj+enuxr6OXNbf3QmdPX+4MAGAkX5/5SkKWjTN1sB9SNlw98vXUgJprZWlVtHoIQAMtCZfRU4arR0FXfxd+s3qQs5pWCoQZFfP11+3fTQi9Tj3AWd20mTeoRyL0T2tW/becaXxPe+sHAOAVOouAHf2a85/7SxwUIRACAABYGvdNi6eBsKOw5xoNXXFGSPez2f3tk1MAYF0y34w3Zaj/dM79MqT6KvXQ11NzDkapBwA0Vse2GPUg6Oq42Y+oxzgraqVAmF0Vq75unS7LfkI9wNnBnY5fqMci9C//vOUpabnQpL3dAwDwCq6hz/3dhK6/7jpb88c4KEIgBAAAsDTux3x2JxB2dQa769GhnR0n6oyK7W2qAADMZP/7tTIqtr9hA327Hy06vv5OcZRHqAcANNbENZHqUdDVoMRn1WOcFbVSIFxWGae+bp2u2TJLPb7ZwXUpHDOK5ljq+Ff54i9rtLd4AABewfnh965emeMeCP01DooQCAEAACxLey9b7k4g7Ggj1N6vd/RkIQCA1Thz9rRErws1ZKBv56NFB1f3kZUHFqkP/9F4rfb+wZB0AqHVA2GOhQJhQVmcenyzg0lT+0px0iXq8Qh92/qCfnL2m0+0t3YAAF6jvVftdPUEoT/HQRECIQAAgCVxHu3pfuRndwJhR7QXCF03RLx7EADsQOmfd8iwyFu9NswflzfQ1keLhu0fqT74R+NN3xNhufcPTkwfrR7jrKiVAmF2RYz62nX6SnWienyzi9szb1EPSOib7k75R/mwNkZaW5u1t3MAAIbhOh9zj4QdzcA6+qC9L0MgBAAAsBidRT6jAqH7n3W3o78PAECTE98cl6CsJ3s9yL8//HoZW3+TeuTrjSv2JqoP/tF407fEqAdBd8csekA9xllRKwXCjFLrvJs0o2K+RAReqh7f7GD+4nvVQxL6ntUrbpRTX+zV3sIBAJiC88P37jMt90DoPMHL/UP6/gCBEAAAwGI4NzCe6L7J6U0gdKW9T1P540YJAKxPa2urFJblyoBZ1/d4kB9cNVQ98PXG+IMvqQ/90RzjVoarB8E2hgyR+2ffoB7jrKiVAmHankj1tetqStQd6vHNDsYF/UiKky9TD0roK14qf90TIi3N32pv3QAATKOjGVl7x4p2diSpL0MgBAAAsBhWCIQdfT8AAFbl/S/ek2eWDO32EH9c3kD1wNcbR1T/VJbVWOf9YmiswTET9KOgi+Pnc7yoHQLh4uIZ6mvX1bwV49Tjm13clnmXBcIS2t2yrB9L44f+NfAGAP/A+c7BjqJeV4HQdabmr7MvAiEAAICNMOKI0a7+jCdfEwDAClxoPi+Zb8bLb8Ku9WiA7wtHi2Y06A/70RzT90SoB0F3JycFqoc4q2qlQLhwa7D6+nV1zZZZ6uHNLq6K66cel9DeHtj4kJw784X2Fg0AwBC6OhrUGf3cf729QCjyfXD0pxO0CIQAAAA2wqh3EDo3Qe19XX/cIAGAvdn/fq2Miu3f5QDf7keLjqm7UTIrF6gP+9Ecrfj+wZD0Z9VDnFW1UiAM3/yC+vp1taA8QT282cWoF6+U4pQr1CMT2s+S9H+RTxuWaW/JAAAMxXUG5v4Uoesxou4naHUUCF2/nqenbtkdAiEAAICNMCoQuv65jgQAsBNnzp6W6HWhHQ7vJxQMVg98vXX5QY4W9Sejl89RD4Luvpj6mHqIs6pWCoRT1j+lvn5dzauOVw9vdnJLRn/12IT2snb1rdJ00j8G2wAAriGwPds7frSjQCjy/VOJHc3dfA0CIQAAgI0wKhA6cT4t6CpPDgKAnSn98w4ZFnlrm8H9oKib5In6X6gHvt4YtG+gpJWFqw/60TxfiBirHgTd9eRJXX/VSoFwYv5ISS210v9ehEtE4KXq4c0uLou6XT04oU1MvkyOlM+W1pbz2tsvAADTcZ9ldRb4OguErl8rKyvLqG/XMhAIAQAAAADApznxzXGZuvy57wb3wTVD1ANfb125P9ECQ340S8euBeox8CJDhki/sL7qIc6qWi0QZlVEqa9jV1Oi7lAPb3YxcvzlUpz6A/34hJa2avn18vWnFdpbLgAAsBkEQgAAAAAA8As21eTLy+sfVo97vTVs/0j14T6a7KZo/SDo5vj5o9UjnJW1WiDMrozVX8curnx1gnp4s5NvOAaoByi0qv8gf90zRVqaz2pvswAAwIYQCAEAAAAAwG/47OwHMu3tYeqRrzeu2MvTg/5mVM5M9SDobnBKoHqEs7JWC4TLKq31ztKCnZHq0c1OZsz9lQVCFFrNqrzr5dTntdpbKwAAsDEEQgAAAAAA8CtapVXWfpYsw2t+pB77umv8wZfUB/tovlZ8/+Bkxzj1CGdlrRYIcywWCPMrF6lHN7tZ5LhGPUihNdyd8o9ypGIuTw0CAECvIRACAAAAAIBf8lHTezKp4X716OepI6p/KstqrDXkR+N1FEWpx8D2nJDyqHqEs7JWC4RLy2PU17KredXx6sHNbr6Wep96mEJ9a1b9t3xz/ID2FgoAAHwEAiEAAAAAAPgtLdJim6cJMxr0h/povsnrrBkIR8X2V49wVtZqgTCjNEp9Lbc1XKImXqUe3exkcujP1eMU6rkn9X/Lh7Ux0tpyXnvrBAAAPgSBEAAAwEI0NTXJ4cOH0cYCgD2x+tOEY+pulMzKBRYY6qPZhjumqsdAd5+cPlz6hfVVj3BW1mqBMGV3uPpadjdzySD16GY3d2bcoB6q0HzrXr1dzjS+p71VAoAe0NTUJJ9//rkcPnxYDh06hDb01KlT2svIUAiEAAAAFuLQoUMyffp09CEzMjLauH379jYSGAGsg5WfJlx+kKNF/dGU0jkybsYo9SDo7kuxY9UDnNW1WiBM2BGqvp7dXVU4UT242c11KRwz6k/uSbtSPtmXItLaor1FAgA3zp07J8eOHZNDhw7J3r17ZdeuXbJx40ZZtWqVOBwOiYmJkZkzZ6rPI7D31tTUaC83QyEQAgAAWIijR49eFJTQXnp7M+r+9Tdu3NgmMDY0NLQJjE1NTdrLGMD2fPLtIZny58HqUdBp0L6BklZmvad/0HgdRdHqMbA9Q1KeUw9wVtdqgXDh1mD19exuwc5I9eBmN5Om9pXipEvUwxUa797Ce+Tbrz/Q3hIB+CVffvmlHDlyRN566y0pKSmRN954Q1avXi0ZGRkSFxcns2fP9vh+ftasWRIXFycOh0N9VoE985133tFekoZCIAQAAAAwEPfjKbZt29ZGowNjUlISgRGgB7RKq+w4/qo8Vn+teiBc+dZi9UE+6mjV9w9OdoxTD3BW12qBcPam59XXs7trqhLVg5sd3Z55i3q8QuMscfyrfNqQIyKt2lshAJ+iublZGhsb5YMPPpADBw5IWVmZbNmyRfLz82Xp0qWyaNEiCQ8P9/g+e+bMmRITEyPp6emyatUq2bhxo+zatUv27t0rhw4dkmPHjsnZs2e1/7UBuoRACAAAAGBhuhsY586dS2AE8CInL3wpsYfGq8XBeQeeVh/io56zUkLUY2B7BiaPUA9wVtdqgXByYYD6enY3uypaPbbZ0fzFA9QjFhrj/g3D5NzpT7W3PgC2oqWlRU6ePCkfffSRNDQ0SEVFhbz55ptSWFgoOTk5kpiYKPPmzfP4/nfGjBmycOFCSU1NlRUrVsiGDRukqKhIamtr5d1335XPP/+ce17wKQiEAAAAAD7M0aNH2wTGkpKSNoFx+fLlqoGxtra2TWBsbGzU/q8MoF3qTu6Up/fdbGocHFp1tSyvS1Af4qOSJeEyespw9RjYnkMjb1UPcFbXaoFwYv5IcZRH6K9rN6ODf6Ie3OxmXNCPpDj5MvWYhd6zYllfOfbX9dpbHQBL0draKqdOnZJPPvlE3n77bamqqpLt27fLunXrJDc3V5YsWSLz58+X0NBQj+5LQ0NDZcGCBZKcnCzLly+X9evXy44dO6S6ulreeecdOXr0qJw+fVpaW3l6F/wLAiEAAAAAdIh2YIyOjm7z9QsKCgiMoMa3LafF8UGoDKm+ypRAmNwwTX14j3o6tsWoh8D2HBP6kHp8s4NWDIRZFQvV17W7mUsGqQc3O7ot8y71qIW9d3fy5XKoZKq0XDijvcUBMJXTp0/Lp59+Kn/5y1+kpqZGdu7cKa+99prk5eVJSkqKREVFSVhYmMfhLzIyUpKSkmTZsmWydu1a2bZtm1RVVcnbb78tn3zyiZw6dYrwB9ABBEIAAAAb0djYKLm5ubJ+vXc+YZqbmytFRUVd/r7169dLbm7ud3rja4J/QGAEX+Td0/Xy0sH+hsbBR2r+Q5ZWRasP71HPxDWR6jGwPV+KHase3+ygFQNhdmWs+rp2d/WGEPXYZkdXxfVTj1vYO+sL+snpL/+svaUB8CpNTU3y+eefy3vvvSd1dXVSXFwsr7/+uqxcuVJSU1Nl4cKFMmPGDI/v5ebNmyeJiYmSnZ0tBQUFsnXrVikvL5eGhgb56KOP5OTJk9LS0qL9rw1uuM6OnHb3Ptt9BtWZnvz5rr5ff55hEQgBAABshHOT441AWFRU5NFGyPl3Oulsg1VfX9+jzR9ARzQ2NrYJjLW1tW0CY35+fpsAuHDhQlMDY2lpaZvAePToUe3/ysAkWqRF/nRsuQTUX2tIIMw5GKU+uEddw5KC1GNge4akBarHNztoxUCYUxWnvq7dLdwVpR7b7GjUi1dKccoV6pELu2/50n+Tz995RUR4mgnsw7lz5+TYsWNy6NAh2bt3r+zevVs2bdokr7zyijgcDomNjZWZM2d6fI81d+5cSUhIkKysLFmzZo386U9/ktLSUtm/f7+8//770tjYKM3Nzdr/2tBNnPOgjqyvr/f4a/UmEDLD6h4EQgAAAJvgutnqbSB0xsGuAuGRI0cu+j3O76O9zZ2/f/IKrId2YJw7d26br5+Xl0dg9DG+vnBCEg7/watxcHz9nZZ8VxiaqIXfPxiUPkY9vtlBKwbC7ArrBcI1VYnqsc2ubsnorx67sDv+g7xbPFGaz32tvXUB+I4LFy7Il19+KUeOHJG33npLSkpKZPPmzfLqq69KZmamxMfHy5w5czy+95k9e7bExcVJRkaGrF69Wt544w0pKSmRffv2yeHDh+X48eNy/vx57X9tMADnaVftzYRc50/eCHGuf5f712OG1X0IhAAAADbAdQPU20Do/mmrzjZDzo2c60bKueFy/x6cv9efP3kFvgeBETzlz6eqZOLBe7wSCFccTFAf2qOujq0x6iGwI59dPEw9vtlBKwbCpeUx6mvb3eyqaPXQZleXRd1ugeiFnli7+jY59YXnT84A9Jbm5mZpbGyUDz74QA4cOCBlZWWyZcsWyc/Pl6ysLElISOjWqx1mzpwpMTExkp6eLqtWrZKNGzfKrl27ZO/evXLo0CE5duyYnD17VvtfGxTp6oQq51N93ohxzq/VXvBjhtV9CIQAAAA2wBnzOtrYeILzzzo3Ze19ssod54bpyJEjF30d1+/BGTD9/ZNXAO64B8aGhoY2gXHjxo1tAuDi/9/encdVeR/4Hm+muXPvNLed3mnndjLT6TK9zfS2N7edmWbmpvaVZl7T1LROm0lMmyZtYowmNtZEXNhk3wREBEQ2QXCBACqucUEERZFFFJfgGlCrYogagobgwvK9f3SOQTzAQY78nuecz/v1+v4TIx7bA+fJ8znneRYsMBoYm5ubTf9PZmvuuOzotAP/qkVVocZP2jOzi18eajwEDrQnI75nPL7ZYVYMhOm7I40/t50twe9rxmObHRcx6X5VLPqC8fjFBt7uzC/owjuLpV7ukQb36OnpUXt7u86ePavGxkZVV1dr69atWrlypXJycpSYmKiwsDCX/1shICBAMTExSk1N1bJly7R27VqVl5ervr5eJ06cUGtrqzo7O03/tWEDjmjX99xRX45P8Y30alhDfR3OYQ0fgRAAAIvr+w4ox0HMSAKh491RwwmEzt591ff3Of49AO7V2dlpNDD6+vre9vUzMjJuC4zbtm0jMDpxpesDpZ6eobF1nxt2IFx+cIHxk/XM/KbHTjYeAp3txaD/MB7e7DIrBsKkimDjz21ny07/hfHYZtdtTH/MeARjznafjm17WTevXTZ9SAKb6O3t1dWrV3X+/HkdPXpUtbW12rZtm1avXq3c3FwlJycrMjJSfn5+Lh2/+/n5KSoqSikpKcrLy1NJSYnKyspUV1enY8eOqaWlRR0dHert5V6YGB2OsDfSINf3zfPOcA5r+AiEAABYWP93Oo0kEA70tUd6D0LHYxrODacBjA4Co1knPz6gWUefdDkORh2eaPxEPTO/tMpw4yFwoE1LnGA8vNllVgyECWV+xp/fzlaw1sd4aLPrMkK+Y4EYxvqubvn/VnvLHtOHILCQjo4OXbhwQcePH9fevXu1fft2rVmzRnl5eVq4cKGio6Pl7+/vcviLiIhQUlKSlixZolWrVqm0tFS1tbU6evSozp8/r6tXrxL+YDmDXRbUVY6oN9j5MM5hDR+BEAAAC+t/4+XRDoTSJwdyjsfgeEz9fx2A5+kfGJuamm4LjKWlpXcEQALjnXZ9sE4vHXx40Dj4ZO3nlbePew+yEKVtjjUeAgeaT9rLxsPs/FySAAAgAElEQVSbXWbFQBi5+ffGn9/OVrwr1nhos/PK0/7GeBRjn9LujM/rXEOS6UMOjKLOzk61trbq5MmT2rdvnyoqKrRu3TotX75cqampiomJUUBAgMvHvGFhYUpMTFR2draKi4u1ZcsW7dmzR42NjTp79qza29vV08PlamE/jkA30vNGQ3160IFzWMNDIAQAwKKcXRrBRCCUPjmA6v9nO75G/3di9b3XIQDvZjowJiUl3fb1169ff1tgbGxsvC0w3qv7rNzsva4176Vp/L6vOA2EKY2zjZ+kZ9aYle8/OC3tBePhzS6zYiD0W/ui8ee3s+XXJRqPbHbemtQfGY9j3rydC/9U71bOUNf1tnty/IDRd+PGDV28eFFNTU1qaGjQzp07tWHDBuXn5ys9PV1xcXEKDAwc1j3BExISlJWVpcLCQm3atEm7d+/WoUOHdPr0abW1tam7u9v0Xxu4JxznjPoGu7sx3HsYcg7LdQRCAAAsaKDrs5sKhAMpKSkZ8PKn7nysALyXpwXGq10faNGZWXqy7vO34uD4vV/V4tq5xk/SM2vs99EvGw+BA+2F+T82Ht7sMisGwmnFz2hRVajx53j/ZdVEGY9sdl6K39eNRzLv3H06svk5XbtyenQOiDBiXV1dunz5sk6dOqWDBw9q165devvtt/XWW28pMzNT8+bNU3BwsMvHiEFBQYqPj1dGRoYKCgq0ceNGVVZW6sCBA2pubtalS5d08+ZN039twJi+nxwc6lN/Q3HHJUodX4dzWLcjEAIAYDF938E00K9ZIRA6fr/jQM/xice+B37O/hkAjKahAmNeXt5tATAkJGRUAuPqzYXyL5ykZ9c+rNTtEZq/Pkjz1wcpZUew8ZP1zNzSd0QZj4ADzmesHg96yHh4s8usGAinFj2ljOpI489zZ0vw+5rx0Gbnbc94yALBzHu2v/gHutpab/oQB/+pu7tbbW1tOnPmjA4fPqyqqipt3rxZRUVFysrKUkJCwrCO7wIDAxUbG6u0tDStWLFC69ev144dO9TQ0KCmpiZdvHhR169fN/3XBizNcS5opJ8clAY/RzYcnMNyjkAIAIDF9H2X1VAbSSgcaSDs/+f3v857378LN38GYFctLS23BcZdu3aNamAMCPNTcNwnC08NUPSSwFuLfWvOrbg4f32QkstsHhgrw8w/BpPbMNd8CBxgE8OeNR7d7DSrBsKs6hjzz3MnW5L9K+ORzc5bmfyY8WjmDdub/3/1wZktpg9NvEZPT4/a29t19uxZNTY2qrq6Wlu3btXKlSuVk5OjxMREhYWFuX5MFRCgmJgYpaamatmyZVq7dq3Ky8tVX1+vEydOqLW19Z5dah7wJn0v7znSOCgNfIWt4eIclnMEQgAALMYOgdDxGPu+q4qDKwC4k6uBMXFhgsLnBck/0L2XSLVFYKwMU+aapFuvbUuW5ShrfaLxYGFi0TmBxkPgQJuWOMF4dLPTrBoIs2vijT/Pna1w8xzjkc3Oi5/2RVUkfcp4QPPU7cn+G11oXCL19pg+rPAIvb29unr1qs6fP6+jR4+qtrb2j1dXWL1aubm5Sk5OVmRkpPz8/Fw61vHz81NUVJRSUlKUl5enkpISlZWVqa6uTseOHVNLS4s6OjrU29tr+q8OeLy+cdBdHJ/qG8l5Jc5hDYxACACAjVjlEqPOfh8HVwAwMj293Wo4X6XFNZ98widxU7AS1gXd2txlgYrKDri1kPn+Co77ZAGh9guM2UXpTt8Ek7UmyXi0GO29Fv4b4yFwoPmkEQg9IRDmWDQQFlfFG49sdt+2zO8aD2metl1pn9WZuij1dPGpMld1dHTowoULOn78uPbu3avt27drzZo1ysvLU0pKiqKiouTv7+9y+IuIiFBSUpKWLFmiVatWqbS0VLW1tTp69KjOnTunK1euEP4Ai3CcE3L3Pfzc8WlEzmENjEAIAICNWCEQOg6Y+h+ccf12AHCP612d2n1qs9L2hI/4pHty2e2BMa5wzm2BMXzh6AbG0ET/2wLj/GVRg35SPq08yni4GK1Z+v6D08dqatpzxqObnWbVQJhdbc1AmF+XaDyw2X0FCWOMBzVP2c6U+3Wi/HXd7Lxo+pDAMjo7O9Xa2qqTJ09q3759qqio0Lp167R8+XKlpqYqJiZGAQEBLh8fhIWFKTExUdnZ2SouLtaWLVu0Z88eNTY26uzZs2pvb1dPD5/YBOyi75Ww3Mkd9x/kHNbgCIQAANiIK4HQcUAzVPi7m0Do+POd/Z7+j82dMRMAvNGV6x9q6/Fioyft73VgjI+PHzQQpm+yZsy4J7Pw/QfHTx+rF+b/2Hh0s9OsGgizqqx5D8KM6kiFT7zPeGSz86KnPKCKlE8bj2t23+ENv1Bn2wnThwCj5saNG7p48aKamprU0NCgnTt3asOGDcrPz1d6erri4uIUGBjo8ut6SEiIEhISlJWVpcLCQm3atEm7d+/WoUOHdPr0abW1tam7u9v0XxuAm43kNjmDncNynLe62/NKnMMaGoEQAAAbMR0IHV97sEs79D34G+lNpAEA0vsfndfad/KMn8C/mw0VGBMzYgcPhGXWjBn3YuFZfsYj4IDzGavHgx4yHt3sNKsGwkWVEcaf6wNtYfT3jUc2u68085+NBza7bn/xGLW37Db9ku82XV1dunz5sk6dOqWDBw9q165d2rhxowoKCpSRkaH4+HgFBwe7HP6CgoIUHx+vjIwMFRQUaOPGjaqsrNSBAwfU3NysS5cu6ebNm6b/2gAMcJxbsmIg5BzW0AiEAAAAAGADZz9sUkFDqvGT+O7coh0RA55AWLI0W6mVYcYf46iEkd3BejHgGfMhcIBNiuTyop4SCJMqhn+f0NHa0mUvGg9sdt+K+EeNhza7bX/R/9MHZ0pNv8S7rLu7W21tbTpz5owOHz6sqqoqbd68WUVFRcrKylJCQoJCQkJcDn+BgYGKjY1VWlqaVqxYofXr12vHjh1qaGhQU1OTLl68qOvXr5v+awMA7hECIQAAAADYRK96daR1v3L3zjN+Mt9dy9iY4PWXF00vt/blRd9Mmmg8uNltVg2EcdtmGn++D7TCzXOMBza7L3rKA6pY+Bnj0c0Os1oY7OnpUXt7u86ePavGxkZVV1dr69atWrlypXJycpSYmKiwsDCXw5+/v79iYmKUmpqqZcuWae3atSovL1d9fb1OnDih1tZWdXZ2mv5rAwAMIxACAAAAgM109dzUoQu1yqmLM35S3y2BbMtcLV65SNlF6Vq8OkVp5VHGH9NoLmV1jPEIONh80iYYD252m1UDYejbrxl/vg+04j0JxgObJ2xzxhjj8c3Kqy/4B11qXj9qr9e9vb26evWqzp8/r6NHj6q2tlalpaVatWqVcnNzlZycrMjISPn5+bkU/vz8/BQVFaWUlBTl5eWppKREZWVlqqur07Fjx9TS0qKOjg719vaO2t8RAGBfBEIAAAAAsKnuni4dvlCrvL0Jxk/us7tfaPos4xFwsE1JfdZ4cLPbrBoIZ5Y8b/z5PtCW1s0zHtc8YUui/8l4hLPiPgmD7gtnHR0dunDhgo4fP669e/dq+/btWrNmjfLy8pSSkqKoqCj5+/u7/Km/iIgIJSUlacmSJVq1apVKS0tVU1OjI0eO6Ny5c7py5QrhDwDgVgRCAAAAALC5nt5uHWndp2X7Fhg/yc+GN6vff3D89LF6Jm6M8eBmt1k1EE4tekqpu0ONP++dL1ThE+8zHtjsvohJ96ti0ReMBzmrrG75t/X+iWINJwx2dnaqtbVVJ0+e1L59+1RRUaF169Zp+fLlSk1NVUxMjAICAlwOf2FhYUpMTFR2draKi4u1ZcsW7dmzR42NjTp79qza29vV09Nz7w4SAAAYAIEQAAAAADxEr3p0/OJB5e9PscDJfubK0rdZ+/6D433G6lH/rxgPbnablQNhRnWk8ef9QFsY/X3jgc0TtjH9MeNhzvRuhcHeT8Lb9evXdfHiRTU1NamhoUE7d+7Uhg0blJ+fr/T0dMXFxSkwMNDl8BcSEqKEhARlZWWpsLBQmzZt0u7du3Xo0CGdPn1abW1t6u7uNnhUAADA4AiEAAAAAOBhetWrdy83qvBAmvET/mzwJRZGmI+Ag2xS5HPGY5sdZ+VAmF1r3XuXLn9rsvG45gnLCPmO8UA3mitPvl+b5n9eJfO+rNUpj2vT6gXauGGDCgoKlJGRofj4eAUFBbkc/ubMmaP4+HhlZGSooKBAGzduVGVlpQ4cOKDm5mZdunRJN2/eNP1SDwDAiBEIAQCwkebmZj344IMaN26c6YcCALCJ0x8cV/HBTOMn/pnz+SdNMx4BB9v0hRONxzY7zsqBcElNvPHn/UAr3h5hPK55ysrT/9Z4uBvpKpI/rc2Jn9OaeX+twtiHtDTmH5UZ+ZiSw36muKBfKjxwogL93nA5/AUGBio2NlZpaWlasWKF1q9frx07dqihoUFNTU26ePGirl27ZvplGwBwl4Y6Z7Z9+3bOqfVDIAQAwEbGjRvHwQwA4K6c/bBJJYdzjAcA1me7QvXczHHGI+BgezP9ReOxzY6zciDMsXAgLKqZbzysecrWpP7IeOAbMPwl3actif9da+f9lYri/peWxXxPWZE/VErYk5oX8qwiAidojt/v5es726Xw5+/nq5iYGKWmpmrZsmVau3atysvLVV9frxMnTqi1tVWdnZ2mX4YBAPfYUOfMCIR3IhACAGATWVlZevDBBzmYAQCMSMuV09pwZLnxEMBClLEt1ngAHGqTFz5tPLbZcVYOhNnVscaf+wNtad0842HNU5bi93UD4e9T2rrgAa1P+JKK476h5XO/q6yIHygl7CeaF/yMoua8pCD/qS6HP1/fWQoOeF3Rc15UQsjTSg1/QtlRj2p5zMN6e/E4Hd1bqI6ODvX29pp+aQUAGObKOTMC4Z0IhAAA2IDjMgkEQgCAu3zw8fsqO7lGaXvCjEcBb53V7z84fvpYPRM3xnhss+OsHAgzdkcbf+4PvFBFT/2c8bjmKdue8ZDb4l/pgj/ThoS/1Mr4r2vF3IeVHfWoUsOfUELwfyh6zm8V7P87+fnOcjH8zVaQ/1RFzXlJ80LGa2HYWGVFjtGymO+qOO4bWjfvS9qS+IB2JN93x+M4tO5nuvJejemXUACAhbh6zoxAeCcCIQAANuA4yBnOwczs2bNvO0CaPXv2bf98+/bt9/phAwBsoOPGVe05XarMGitHA8/crITfGQ+Ag+3XvuP0qP9XjMc2O87KgXBRZYTx5/5gy0x+wnhY85StTH5syPC3bcF/1caEL2hV/FeVP/c7yon+Fy0K/zclhj6lmDkvKMT/Nfn5znT5Pn9z/KcpMvBlxQc/q+SwJ5UZ8UMtjf6eiuK+qXUJD2pL4mdVkfwnwwuUKZ/Wkc3P6+MPjph+yQQAWJCr58z6/3r/82beGA4JhAAAWJzjgCUrK2vIGy5Ld75zqv8IhAAAZ250X1f9uUrl1MUZDwTesLTKcOMBcKi9Hvcb46HNrrNyIFxQEWD8+T/YVqycajysecQm/qnmvvkNrY7/igpiv60lUY8oLfxflRjyc80Nel5hga/K39fH5fAX6PemIgJfUVzwr5QU+jNlRDymvOh/1FuxD2lN/F9rc+KfqyL50269ZGnlogf0bqWPrl09Y/olEgBgUcM5Z9Y3EDruV+hs3nS+jEAIAICF9X93kyuBsO9BTl99r8fubQc8AADXdfd2qbF1n1bsTzYeCjx5aZtjjQfAoeaz8GXjoc2us3IgjNky3fjzf7AVb48wH9esvIn3K3TS5xXy6pcVPOVbCpr6fQX+/kcKeGOc/Kc/J78Zk+Q7e7rL4c/fd7rCAycrNujXWhD670qPeFy50d9XQey3VBL/Zb09//PannT/qN7LcHfGX+h0TZi6rreZfkkEAFjYcM+ZOf59x7Kysm779YHOp3kyAiEAABbmODBpbm6WNLyDnaF+nUAIABhcr059cFyrD2UbDwaeuPjlocYD4FB7M/1F46HNrrNyIAx9+zXjz//BVlibaD7CDbJYn28pfYGfcnNzlbkwXAvCnnJT+Pu0Ql/5nEJe/WsFT3lIQa//o+b8/jEFvvEz+U//pfxmTJTvrDdcDn++s2fIb+arCp8zRYkhP1da+L9qSdQjyp/7ba2O/4o2zv8LlS3401ENf0OtOufLOtewQD1dH5t+AQQA2MBIzpn1j4MOjkg40K97GgIhAAAW1fcyCQ5DHew4+z39EQgBAMP13tWz2nBkufFw4EmbHjvZeAAcahNTfm48tNl1Vg6EM0ueN/78H2zZtXONR8CBNs9/jHJzc+9Y+gK/QX7ffQqd9FmFvPqggqd8U3N+9z0FTv2hAt94UgHTn5WfzwT5zvq9y+Fv9uyZ8ps5Rf4+v1HAm08pcNq/ac7Uf1HQlO8o+NWvKnTyFxX2yn+79edHT3lAFSnuvfSnu1e77O91oTFHvT03Tb/cAQBs4m7OmQ31pvq+/4633I+QQAgAgAU5Lgc6e/bs2/75UAc7jnc6DRb/uAchAOBuXbnWpt2ntmhxTYzxiGDn2eH+g+Onj9WTEd8zHtrsOisHwqlFTyl1d6jx74PBNnf6/zQeA50te/Eip4EwNzdXscG/VuDUHyhg2k/k/+Yz8vN5Sb6zpsrXd7aL4W+W/Ga9Lv8ZLyrgzacVOO0JzZn6qIJ+97CCX/u6Qib9pcJe+cxdPe7SzH82HgHv3H06tPanunxqo6Re0y9vAAAbudtzZo741//3Ofsa3nKZUQIhAAAWM9jBiKuB0HF5BWcIhACAkerquanG1n0qPJBmPCTYcYs2zjUe/4baC37/bjyy2XlWD4RZ1dHGvw8GW2byE8ZjYP/F+nxrwDiYm5ur+fPnDxD+Zst35lT5z5iggOnjFfjGWM2ZOkZBv/uugl/7hkImf0mhrzygsJfvu2ePfelc6wTCqswvqrnKX9faB/7vFQAABjKSc2YEwjsRCAEAsBjHO6FcWf+DHj5BCAAYbefam7Xp6FtaVGXtTyRZadE5gcYD4FB7Pe43xiObnWf1QJhdE2f8+2CwFaz1MR4EhxsIE+MCFDj1hwp6/R8UPOWbCpn8oEJf+azxxx328qcUMel+VSz8jNEwuK/wEb13JE893ddNv2wBAGxsJOfMCIR3IhACAGAxIznYceUehK5ERAAAhuuj6+2qPlOm7NpY43HB6nst/DfGA+BQ81k00Xhks/OsHgiX1MQb/z4YbCt3RBuPas422CVG5/mPMf74BtvmjDGjHgUrF31Gx8sm6WprvemXKACAh3BHIOQehJ8gEAIAYCMjveFy318nEAIA7oXu3i4de/+Aig9mGo8MVlz6jijj8c+VTUt7wXhks/OsHghzLB4IC2sTjQc1Z5vnP8ZpHExP8jf+2Iba4vDvjloYrMn7hs7uS1DX9Q9NvyQBALzIcM6ZDXROzPGm+sHeeO9JCIQAANjIUAc70icHM/0jYd8DIQIhAGA0vP/ReZWdLFHannDjwcEy22D9+w+Onz5WExb81Hhks/OsHggX77H2J32za+caD2oDLdbnW0pP8ldubq4yFoZrQdhTxh+Tq6tY9IV7GAbv06G1P9XlUxsl9Zp++QEAeKHhBEJn58X6/pq3IBACAGAjrgTCvtdLd3Z5Be5BCAAYbde6PtaBlmrl719oPDyYnh3uPzh++lg9GfE945HNzrN6IMzYHW38e2GoJfh9zXhQ87RtTH/M7WGwKvOLaq7y17X2ZtMvNQAAL+dqIBw3btxtb67vv+Zm73lNIxACAGAjrgRCB0cIdMxxE2YCIQDApPc/Oq8dTRuUVWP9QOHuLdwdrFfDXjAe/4bai0H/YTyw2X1WD4QLd4Ya/34YatnpvzAe1DxtGSHfcVsYPFjyb3rv6DLTLykAANwynEAoDXzezJsQCAEA8DKOd0kRCAEAJnX13NSJi4e09p084yFitJZebo/Li05LnGA8sNl9Vg+ECWV+xr8fhlrBWh/jQc0TV57+t3d/b8Hcr+l0TZiuXT1j+iUEAAC4AYEQAAAPkpWVNei7nvpefhQAAKu4ev1D1Z2t0NL6RONR4l4uZXW08fjnynzSXjYe2Ow+qwfCmC3T3frcTiuPUvrWWKVti3Hb1yzeFWs8pnni1qT+aFhRsDL1z3R0y2/Udna7uLcgAACehUAIAIAH6XvD5aysrNt+rW8c9MbLJgAA7KBXZ9pOasuxIqXtCTce9Ny90PRZxuOfS58gTHvBeGCz+6weCIM2vOKe53VlmBavTFVubu6t5RRkKK08asRfO78u0XhM88Sl+H3dpTC4r/Cf1XI4U1032k2/MAAAgHuEQAgAgIcZ7EbLrt6/EAAA0651derQhVoVHkg3HvbcsYW7g/ViwDPG458re2H+j40HtsE2LuQRPRbwTeOPw86B8M2V493yvF68ctFtcfBWJFyxWKmVYSP62lk1UcZjmqdue8ZDTqNg1eIvqWnXLH38wRHTLwEAAGAUEAgBAPBAfT9J2HfcdxAAYEeXP25V3R/KtWJfsvHQd7ezy/0Hx/uM1eNBDxkPbM42OfaXyshOuxWh5qXHaFzII8Yflx0D4dSip5Q+wk/pppVHOY2Dji0sjtX89UEj2ly/RxTy6t8aXeikPzce9Ny9lcmP3YqCO1Pu1zsbntKl5nXq7eky/eMeAACMIgIhAAAAAMA23v+oRVWntypvb4Lx6DecJa2MMh//XNjEsGeNxzVney7yx04jVEZ2miU/TWiHQJhVPbL7BaaXxQwaCOPj4+Xr68ustllvKHDmbxUf9oqS581R+qIUZWRk2Hrr16/Xtm3bPGb19fVqbm72mLW0tJg+dAAADIBACACAhXR2dhr/DzjGGGPMHmvS3nf2qGT3Ci18O2rEn1S61/OPf1O/nTHe8nsz9lWN9fsnyy0zO2PAEDVj/qvGg6AdA2F2Tdw9/QThvJRYBcf5j2gRMX7y9/m10fnOfM181GOMWWqmoziR3bsiOzO7trY206cK7ykCIQAAFtLU1GT8P3YYY4wxxqy0OXPmDBqiYhaFGg+CdgyEObXxI/5kbHa+83C7ZGm2Fu2IGPHXL66KN345Trsvxf+bKlsVqAtn9kv64xsSm5qaPGq7du1SaWmpx6yoqMh4MHLnFixYYPx1hDHG7nalpaWGzxTeWwRCAAAspKWlxfh/wDHGGGN2XnpGupIWJiomMVIh8QEj/gSTOxYyN1DTZr1ui80IfkOv+U6w3AYLhKEpfsaDoB0DYXb1yANhWnmUcpZn3REH0zeN/GunVoUovy7ReGCz4xbN+bYq1oTq/XPvmP7PG8AjmY7iRHbviuzM7Orr603/yLmnCIQAAAAAAI90s+eGmi4f0bYTq7W4dq6x+w8mFkUav7egq/vVvMeNxzVni1kUOmAgfCn658Yfnx0D4eI9se55jleGKX1TvDLXJypjY4JbPjnoWEZ1pMIn3mc8uNlhjih46cIx0z96AQCATRAIAQAAAAAer1c9Ovthk3Y2v628+vmjGgj9k6YZD38uzWesHg96yHhcc7Yngh5WSmaiLT49aJdAmL470lg0H84WRn/feHyz6oiCAABgJAiEAAAAAACvc6njgurOVqjwQPo9jRtpleF6buY48/HPhU2KfM54WBtsjwV8U5Njf6mYRaEKSHrDkp8ctFMgTKoINh7/XNnSZS8aD3FWWnrId1W5PoooCAAARoxACAAAAADwah03rujwhVqta1yqtD1h7g2Em2ONhz9X92bSRONhzVNmh0CYUOZnPP65ssJNgcajnOllRTyiyg3R+uD9JtM/LgEAgAchEAIAYHHO7rXT1tY2rK9RUlIy4H17+s+V3z/U4y0vLx/W4wMAwCpudF/XyUuHtfX4SmXVRI84bsQvDzUe/lydT9oE42HNU2aHQBi5+ffG458rK96TYDzQjfbmvfkllSx+UYeq89Vx9aLpH4sAANwVd58famtrU25urkpKSgb99ziH5ToCIQAAFrV///5BQ97+/ftd/lojCYSO3+sw2AGW4zEPN2ACAGBFPb3dOtd+SlWntyp/f8pdxY3psZONhz9XNyX1WeNhzVNmh0Dot/ZF4/HPlS2tm2c82N3rRUz6L8qd+5h2bYxRy+l96u3tNf3jDwCAESkvL3d7fHOcnxosEHIOa3gIhAAAWJDjXVHODqYcB1nuOojp+2f1/3qnTp264zE4DqCcBUpvf+cVAMCzXb3+oQ5fqNWGI8uVXh0xZNhIqww3Hv2Gs2fixhgPa54yOwTCacXPaFFVqPEAOPRCFT7xPuMRz91L9v2G3l4+VccPbNCNax+Z/vEGAIDb9D1v5a5zRH3fRD9QIOQc1vARCAEAsKCh3mnleEeUOw5kHF/L2cGS43H0/TXHAVf/AzLHv+vN77wCAHiPrp6bOtN2QjubN2ppfaLzQGij+w+O9xmrR/2/YjysecrsEAinFj2ljOpICwTAobcw+vvGg95IF/3aA8pfME61ZQv14aXTpn+EAQBwT/S/SpU7zlv1fWP7YIGQc1jDRyAEAMCCHNHu1KlTTn/d8Q6ooa67PpShvo7jgKnv43B2cOU4WPP2d14BALzXh9cu62BLtdY1LlXannClVoVobl6w+fDn4iZFPmc8qnnS7BIIs6pjjMc/V7b8rcnGA9/wd58yQr+nslUBOn1sh7q7bpj+MQUAwD3jOFfkODfk7NN8d8vxdQeKfQ6cwxo+AiEAADbkCHsjPZjpe5DlzGDvvur7Zzv+PQAAIN3suaGmy0dUsDlXM+KmGI9/rmxG6iTjUc2TZpdAmF0Tbzz+ubKibWEWCH5DL2n217Vm8UvavzNbHVcvmv5RBADAqHGcK3J8Is9dgbDveSlH2LubTxByDss5AiEAADY02GVBXeU4IBrsU4iuXL/dcYA2kscCAIAn+7izQ3vfqdbSdYvll/iGfjnjp8aDYP+9mf6i8ajmSbNLIMyxSyCsmW88/jn7hGBa8Be8E9gAAAnWSURBVMN6e/lUvVNXpI/a3zP9owYAAMtwRyDs/+m/oQIh57CGj0AIAIDN9L0x80gM9elBB0eMdLwLrP+f7fh1AADgmus3ruvwiQYVbV6u0FRfPT/758YD4eSFTxuPap40uwTC7Gp7BMKldfOMB8GIV+5XVsQj2lo4U8f2r9W1znbTP0oAALAsdwRCx/knx/mooQKhxDms4SIQAgBgI32v6T6SGykP9x6GjgOo/r/H8Xj6vxPLnTejBgDA03V1d+n46aNau32l5i4O0UsB40c9ED4TN8Z4VPOk2SUQZlXZ4x6EqVWhip76uVENglGv/pny4h5XxZpQNTeW6eaNj03/qAAAwDZGGgidXS7UlUAocQ5rOAiEAADYRN9PDg71qb+huOMSpY6vM9ClHlw9cAMAALfr7e3VmZZT2rJ7gxKXxmhyyPP3NA7+2necHvX/ivGo5kmzSyBcVBlhgfjn2jKTn7inQTB26v9QQdK/q2pTvM6+W63u7pumfxQAAGBbIwmEjvNf/X/vSM8zcQ7rTgRCAABswPHOqZF+clC6/R1SI+E42HPESsdj7Bsvnf0zAAAwfBcunld5zVZlFqcoYMF0PT/7F24LhFPmPm88qHna7BIIkyqCjYc/V7di5VS3BsH0kO9qTfYE7S1P1/vn3jH9LQ4AgEe520A42DmrkUQ8zmE5RyAEAMDi+l4aYaRxUBr4nVjD1f+grP913vv+Wdz8GQAA9+rp7dH5989p9/4dWr4+R5HpgZo451d3FQh9Fr5sPKh52uwSCOO2zTQe/lxd8faIuwqBMb/7rJbE/FCb8t9Qw64lunCmQd1dN0x/CwMA4NHuNhD2vXrWUBtOKOQclnMEQgAALKxvHHQXZ9dxHy7HQVPfd1VxcAUAgHmXP7yk+ndqtHJrvuJzwvW7iJeGDITTMyYYD2qeNrsEwtC3XzMe/lxdYW3ikDEwYfpfaUXikypbFajGumJdbj2p3t5e09+WAAB4HSsFQs5hDYxACACARTkOVtx9/XN3fBrR2UEeB1cAAFjTx50deufkQW3YUaKUFfM0I26Kfjnjp7cC4cSUnxsPap42uwTCmSXPGw9/ri67du6tEBg+8U+0MODvtTL9Oe3eFKd339mqj9rfM/2tBgAA/tNI7kE4kLu9xCjnsAZGIAQAwIL6vmPKndxx/0HHY+sfGLl+OwAA9tJ87l2V12zV4tJE+eT8Vk/H/sB4WPOU2SUQTi16Sim7gozHv8G2uCZGqw9lq+Lddarfkak/nKzSjesdpr99AADAIKwSCDmHNTgCIQAAFjSSyyk4DmicHYQ5DtDu9lOJjoMxZ1+7/4HaSG4eDQAAzLjZfUOnWk9oxzubtbQiVZHFMzRp0S/0RNj/MR7d7DQ7BcKM6kjjEfCPnxCMVcnhJdrRtEGHLtTqXPspfXzzI9PfEgAA4C64GggHO4fV33DPM3EOa2gEQgAALMZxEGXFQOj42oNdnrTv43PnO8UAAIBZH3x0UQ2narWurkApGyM1M3eCno3/oX7g/1XjQc5qs1MgXFIXP2oRMLMmSoUH0rXlWJGqz2zTkdb9arlyRte6Pjb99AYAAG5khUDIOayhEQgBAAAAAMCI/PFTh1u0rGKRIotnaEr6eK++ZGnomqnGw5/LgbB2nlsj4JK6eK06tFhbj69UzR+269j7Dbpw9Q/qvMllQQEAAKyEQAgAAAAAAO6Zto7LOtHSqKpj27W2Nl+LS+crZtVs+eT8Vr9Z8GP9xAMvX2qnTxDm1Lj+CcL06git2J+sdY1LVf7uWtWd3aGj7zfoXHuz2q99oJ7ebtNPNwAAALiIQAgAAAAAAIy60XVd5y6fUcOpWpUeWKf8nZlK3hChoPzX9Vra03o69lH9MPDvjIc/TwyE2dVxyqmLU+GBNK1vXKaykyXac7pUB1qqdfLSYZ1vP6W2zku63n3N9NMEAAAAbkQgBAAAAAAAtvDx9Q5dbH9Pp1pP6PCZfao+vkNlB9drXV2B8ndmKnPrPCWuC1FEkY98l07S1Mxf6qXkJ/VM3Bj9JPxhjQn42uhcYrRkdC8xOmP1cwpYN0Fhb0/R3K0+WlAeqIxd0VpWm6zVDUu0+UixKt/drPo/VOrIew0688FJXfzoPX184yPT/5cCAADAEAIhAAAAAADwGtdudurSlVadfv9dNf6hQfubqlV9vEKVjaXafmijtjas0cb6Yq2pWaGVVbkqqMzS0opU5ZQtUMaWeKVuitaC9WGat2aOYlbNVnjRdAXlT5X/ssmamTtBb2S/oLSyGC0on+PSkiuClLErWrnV81Wwd5FWNeRow+F8lR4t0c6Tm1RzulwN5/boyHsNarp0VOc+PKWLH72nK9fadL2LT/UBAADg7hAIAQAAAAAAAAAAAC9CIAQAAAAAAAAAAAC8CIEQAAAAAAAAAAAA8CIEQgAAAAAAAAAAAMCLEAgBAAAAAAAAAAAAL0IgBAAAAAAAAAAAALwIgRAAAAAAAAAAAADwIgRCAAAAAAAAAAAAwIsQCAEAAAAAAAAAAAAvQiAEAAAAAAAAAAAAvAiBEAAAAAAAAAAAAPAiBEIAAAAAAAAAAADAixAIAQAAAAAAAAAAAC9CIAQAAAAAAAAAAAC8CIEQAAAAAAAAAAAA8CIEQgAAAAAAAAAAAMCLEAgBAAAAAAAAAAAAL0IgBAAAAAAAAAAAALwIgRAAAAAAAAAAAADwIgRCAAAAAAAAAAAAwIsQCAEAAAAAAAAAAAAvQiAEAAAAAAAAAAAAvAiBEAAAAAAAAAAAAPAiBEIAAAAAAAAAAADAixAIAQAAAAAAAAAAAC9CIAQAAAAAAAAAAAC8CIEQAAAAAAAAAAAA8CIEQgAAAAAAAAAAAMCLEAgBAAAAAAAAAAAAL0IgBAAAAAAAAAAAALwIgRAAAAAAAAAAAADwIgRCAAAAAAAAAAAAwIsQCAEAAAAAAAAAAAAvQiAEAAAAAAAAAAAAvAiBEAAAAAAAAAAAAPAiBEIAAAAAAAAAAADAixAIAQAAAAAAAAAAAC9CIAQAAAAAAAAAAAC8CIEQAAAAAAAAAAAA8CIEQgAAAAAAAAAAAMCLEAgBAAAAAAAAAAAAL0IgBAAAAAAAAAAAALwIgRAAAAAAAAAAAADwIgRCAAAAAAAAAAAAwIsQCAEAAAAAAAAAAAAvQiAEAAAAAAAAAAAAvAiBEAAAAAAAAAAAAPAiBEIAAAAAAAAAAADAixAIAQAAAAAAAAAAAC9CIAQAAAAAAAAAAAC8CIEQAAAAAAAAAAAA8CIEQgAAAAAAAAAAAMCLEAgBAAAAAAAAAAAAL0IgBAAAAAAAAAAAALwIgRAAAAAAAAAAAADwIgRCAAAAAAAAAAAAwIv8fznHHe/0sHa7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916698"/>
              </p:ext>
            </p:extLst>
          </p:nvPr>
        </p:nvGraphicFramePr>
        <p:xfrm>
          <a:off x="0" y="1429250"/>
          <a:ext cx="6397950" cy="491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91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18976" y="41749"/>
            <a:ext cx="9577042" cy="46166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where the diagnosis of “unusual” subtype has been performed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67" y="2047323"/>
            <a:ext cx="8060046" cy="4444634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7463093" y="1647897"/>
            <a:ext cx="184961" cy="172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575737" y="1850093"/>
            <a:ext cx="184961" cy="172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719140" y="1647897"/>
            <a:ext cx="184961" cy="172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4591665" y="2004900"/>
            <a:ext cx="2875824" cy="1334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632133" y="2216549"/>
            <a:ext cx="1775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/>
              <a:t>Italy</a:t>
            </a:r>
            <a:r>
              <a:rPr lang="fr-FR" sz="1100" b="1" dirty="0"/>
              <a:t> (n=26)</a:t>
            </a:r>
          </a:p>
        </p:txBody>
      </p:sp>
      <p:sp>
        <p:nvSpPr>
          <p:cNvPr id="19" name="Ellipse 18"/>
          <p:cNvSpPr/>
          <p:nvPr/>
        </p:nvSpPr>
        <p:spPr>
          <a:xfrm>
            <a:off x="7834457" y="1850093"/>
            <a:ext cx="184961" cy="172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700882" y="2036641"/>
            <a:ext cx="184961" cy="1726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939116" y="1647897"/>
            <a:ext cx="184961" cy="172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8280370" y="1850093"/>
            <a:ext cx="184961" cy="172606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824872" y="1407665"/>
            <a:ext cx="184961" cy="172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806593" y="1850093"/>
            <a:ext cx="184961" cy="17260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9034482" y="1407665"/>
            <a:ext cx="184961" cy="172606"/>
          </a:xfrm>
          <a:prstGeom prst="ellipse">
            <a:avLst/>
          </a:prstGeom>
          <a:solidFill>
            <a:srgbClr val="7F6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H="1" flipV="1">
            <a:off x="3210435" y="2116485"/>
            <a:ext cx="1076492" cy="10637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1149023" y="1890105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flipH="1" flipV="1">
            <a:off x="1493497" y="2310615"/>
            <a:ext cx="2656765" cy="115139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929027" y="2045934"/>
            <a:ext cx="1916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Spain (n=1)</a:t>
            </a: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7690448" y="3974289"/>
            <a:ext cx="1588055" cy="12989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9301724" y="3566334"/>
            <a:ext cx="184961" cy="172606"/>
          </a:xfrm>
          <a:prstGeom prst="ellipse">
            <a:avLst/>
          </a:prstGeom>
          <a:solidFill>
            <a:srgbClr val="FF24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9557771" y="3566334"/>
            <a:ext cx="184961" cy="172606"/>
          </a:xfrm>
          <a:prstGeom prst="ellipse">
            <a:avLst/>
          </a:prstGeom>
          <a:solidFill>
            <a:srgbClr val="FF24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9804251" y="3566334"/>
            <a:ext cx="184961" cy="172606"/>
          </a:xfrm>
          <a:prstGeom prst="ellipse">
            <a:avLst/>
          </a:prstGeom>
          <a:solidFill>
            <a:srgbClr val="FF24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9686651" y="3324611"/>
            <a:ext cx="184961" cy="172606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9394844" y="3324611"/>
            <a:ext cx="184961" cy="172606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9145211" y="3324611"/>
            <a:ext cx="184961" cy="1726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0027975" y="3564536"/>
            <a:ext cx="184961" cy="172606"/>
          </a:xfrm>
          <a:prstGeom prst="ellipse">
            <a:avLst/>
          </a:prstGeom>
          <a:solidFill>
            <a:srgbClr val="FF24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9953464" y="3796243"/>
            <a:ext cx="184961" cy="172606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9602698" y="3994054"/>
            <a:ext cx="184961" cy="1726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9709689" y="3789588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9417882" y="3789588"/>
            <a:ext cx="184961" cy="172606"/>
          </a:xfrm>
          <a:prstGeom prst="ellipse">
            <a:avLst/>
          </a:prstGeom>
          <a:pattFill prst="pct60">
            <a:fgClr>
              <a:srgbClr val="7F60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9959792" y="3342697"/>
            <a:ext cx="184961" cy="172606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840222" y="5726745"/>
            <a:ext cx="184961" cy="1726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056308" y="5583771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GT-3b</a:t>
            </a:r>
          </a:p>
        </p:txBody>
      </p:sp>
      <p:sp>
        <p:nvSpPr>
          <p:cNvPr id="45" name="Ellipse 44"/>
          <p:cNvSpPr/>
          <p:nvPr/>
        </p:nvSpPr>
        <p:spPr>
          <a:xfrm>
            <a:off x="5842417" y="6552766"/>
            <a:ext cx="184961" cy="172606"/>
          </a:xfrm>
          <a:prstGeom prst="ellipse">
            <a:avLst/>
          </a:prstGeom>
          <a:pattFill prst="pct60">
            <a:fgClr>
              <a:srgbClr val="7F60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044068" y="6441636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GT-3k</a:t>
            </a:r>
          </a:p>
        </p:txBody>
      </p:sp>
      <p:sp>
        <p:nvSpPr>
          <p:cNvPr id="47" name="Ellipse 46"/>
          <p:cNvSpPr/>
          <p:nvPr/>
        </p:nvSpPr>
        <p:spPr>
          <a:xfrm>
            <a:off x="5840700" y="6268069"/>
            <a:ext cx="184961" cy="172606"/>
          </a:xfrm>
          <a:prstGeom prst="ellipse">
            <a:avLst/>
          </a:prstGeom>
          <a:solidFill>
            <a:srgbClr val="7F6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055348" y="6170748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GT-3h</a:t>
            </a:r>
          </a:p>
        </p:txBody>
      </p:sp>
      <p:sp>
        <p:nvSpPr>
          <p:cNvPr id="49" name="Ellipse 48"/>
          <p:cNvSpPr/>
          <p:nvPr/>
        </p:nvSpPr>
        <p:spPr>
          <a:xfrm>
            <a:off x="5843385" y="6001056"/>
            <a:ext cx="184961" cy="1726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6066628" y="5888102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GT-3g</a:t>
            </a:r>
          </a:p>
        </p:txBody>
      </p:sp>
      <p:sp>
        <p:nvSpPr>
          <p:cNvPr id="51" name="Ellipse 50"/>
          <p:cNvSpPr/>
          <p:nvPr/>
        </p:nvSpPr>
        <p:spPr>
          <a:xfrm>
            <a:off x="3221412" y="5813392"/>
            <a:ext cx="184961" cy="172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3480427" y="5689136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GT-2c</a:t>
            </a:r>
          </a:p>
        </p:txBody>
      </p:sp>
      <p:sp>
        <p:nvSpPr>
          <p:cNvPr id="53" name="Ellipse 52"/>
          <p:cNvSpPr/>
          <p:nvPr/>
        </p:nvSpPr>
        <p:spPr>
          <a:xfrm>
            <a:off x="3232692" y="6365564"/>
            <a:ext cx="184961" cy="17260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3491707" y="6253066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GT-2q</a:t>
            </a:r>
          </a:p>
        </p:txBody>
      </p:sp>
      <p:sp>
        <p:nvSpPr>
          <p:cNvPr id="55" name="Ellipse 54"/>
          <p:cNvSpPr/>
          <p:nvPr/>
        </p:nvSpPr>
        <p:spPr>
          <a:xfrm>
            <a:off x="8419097" y="1647897"/>
            <a:ext cx="184961" cy="17260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220932" y="6095130"/>
            <a:ext cx="184961" cy="1726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3479947" y="5959116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GT-2i/2j</a:t>
            </a:r>
          </a:p>
        </p:txBody>
      </p:sp>
      <p:sp>
        <p:nvSpPr>
          <p:cNvPr id="58" name="Ellipse 57"/>
          <p:cNvSpPr/>
          <p:nvPr/>
        </p:nvSpPr>
        <p:spPr>
          <a:xfrm>
            <a:off x="10252834" y="6294556"/>
            <a:ext cx="184961" cy="172606"/>
          </a:xfrm>
          <a:prstGeom prst="ellipse">
            <a:avLst/>
          </a:prstGeom>
          <a:solidFill>
            <a:srgbClr val="FF24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10511846" y="6158544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GT-6 </a:t>
            </a:r>
            <a:r>
              <a:rPr lang="fr-FR" dirty="0" err="1"/>
              <a:t>other</a:t>
            </a:r>
            <a:endParaRPr lang="fr-FR" dirty="0"/>
          </a:p>
        </p:txBody>
      </p:sp>
      <p:sp>
        <p:nvSpPr>
          <p:cNvPr id="60" name="Ellipse 59"/>
          <p:cNvSpPr/>
          <p:nvPr/>
        </p:nvSpPr>
        <p:spPr>
          <a:xfrm>
            <a:off x="7969716" y="6233262"/>
            <a:ext cx="184961" cy="172606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8230917" y="6123705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GT-4 </a:t>
            </a:r>
            <a:r>
              <a:rPr lang="fr-FR" dirty="0" err="1"/>
              <a:t>other</a:t>
            </a:r>
            <a:endParaRPr lang="fr-FR" dirty="0"/>
          </a:p>
        </p:txBody>
      </p:sp>
      <p:sp>
        <p:nvSpPr>
          <p:cNvPr id="62" name="Ellipse 61"/>
          <p:cNvSpPr/>
          <p:nvPr/>
        </p:nvSpPr>
        <p:spPr>
          <a:xfrm>
            <a:off x="7969236" y="5974132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8230437" y="5864575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GT-4r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9325070" y="4250270"/>
            <a:ext cx="1775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/>
              <a:t>Australia</a:t>
            </a:r>
            <a:r>
              <a:rPr lang="fr-FR" sz="1100" b="1" dirty="0"/>
              <a:t> (n=12)</a:t>
            </a:r>
          </a:p>
        </p:txBody>
      </p:sp>
      <p:sp>
        <p:nvSpPr>
          <p:cNvPr id="65" name="Ellipse 64"/>
          <p:cNvSpPr/>
          <p:nvPr/>
        </p:nvSpPr>
        <p:spPr>
          <a:xfrm>
            <a:off x="6169496" y="1207222"/>
            <a:ext cx="184961" cy="1726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4962643" y="1158311"/>
            <a:ext cx="1469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/>
              <a:t>Sweden</a:t>
            </a:r>
            <a:r>
              <a:rPr lang="fr-FR" sz="1100" b="1" dirty="0"/>
              <a:t> (n=1)</a:t>
            </a:r>
          </a:p>
        </p:txBody>
      </p:sp>
      <p:cxnSp>
        <p:nvCxnSpPr>
          <p:cNvPr id="67" name="Connecteur droit 66"/>
          <p:cNvCxnSpPr/>
          <p:nvPr/>
        </p:nvCxnSpPr>
        <p:spPr>
          <a:xfrm flipV="1">
            <a:off x="4591665" y="1452263"/>
            <a:ext cx="629697" cy="14340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5902959" y="1357735"/>
            <a:ext cx="1439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/>
              <a:t>Netherlands</a:t>
            </a:r>
            <a:r>
              <a:rPr lang="fr-FR" sz="1100" b="1" dirty="0"/>
              <a:t> (n=1)</a:t>
            </a:r>
          </a:p>
        </p:txBody>
      </p:sp>
      <p:sp>
        <p:nvSpPr>
          <p:cNvPr id="69" name="Ellipse 68"/>
          <p:cNvSpPr/>
          <p:nvPr/>
        </p:nvSpPr>
        <p:spPr>
          <a:xfrm>
            <a:off x="5263990" y="1019070"/>
            <a:ext cx="184961" cy="172606"/>
          </a:xfrm>
          <a:prstGeom prst="ellipse">
            <a:avLst/>
          </a:prstGeom>
          <a:solidFill>
            <a:srgbClr val="7F6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69"/>
          <p:cNvCxnSpPr/>
          <p:nvPr/>
        </p:nvCxnSpPr>
        <p:spPr>
          <a:xfrm flipV="1">
            <a:off x="4421218" y="1652155"/>
            <a:ext cx="1705651" cy="14253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1916075" y="1186200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2172122" y="1186200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2418602" y="1186200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2301002" y="984262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2009195" y="984262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1759562" y="984262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2597663" y="1408237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2195160" y="1627972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2441640" y="1627972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2324040" y="1408237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2032233" y="1408237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2738784" y="1186200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077149" y="1186200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688600" y="1627972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3182511" y="984262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2925984" y="984262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2641071" y="984262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3006109" y="1627972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3299629" y="1627972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3170268" y="1408237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2878462" y="1408237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3479650" y="984262"/>
            <a:ext cx="184961" cy="172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3702604" y="1408237"/>
            <a:ext cx="184961" cy="17260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3596773" y="1186200"/>
            <a:ext cx="184961" cy="1726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10252355" y="5976626"/>
            <a:ext cx="184961" cy="172606"/>
          </a:xfrm>
          <a:prstGeom prst="ellipse">
            <a:avLst/>
          </a:prstGeom>
          <a:solidFill>
            <a:srgbClr val="FF4B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/>
          <p:cNvSpPr txBox="1"/>
          <p:nvPr/>
        </p:nvSpPr>
        <p:spPr>
          <a:xfrm>
            <a:off x="10546648" y="5840614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GT-6q</a:t>
            </a:r>
          </a:p>
        </p:txBody>
      </p:sp>
      <p:sp>
        <p:nvSpPr>
          <p:cNvPr id="97" name="Ellipse 96"/>
          <p:cNvSpPr/>
          <p:nvPr/>
        </p:nvSpPr>
        <p:spPr>
          <a:xfrm>
            <a:off x="3301816" y="1186200"/>
            <a:ext cx="184961" cy="172606"/>
          </a:xfrm>
          <a:prstGeom prst="ellipse">
            <a:avLst/>
          </a:prstGeom>
          <a:solidFill>
            <a:srgbClr val="FF4B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3430696" y="1408237"/>
            <a:ext cx="184961" cy="172606"/>
          </a:xfrm>
          <a:prstGeom prst="ellipse">
            <a:avLst/>
          </a:prstGeom>
          <a:solidFill>
            <a:srgbClr val="FF4B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4101966" y="1186200"/>
            <a:ext cx="184961" cy="172606"/>
          </a:xfrm>
          <a:prstGeom prst="ellipse">
            <a:avLst/>
          </a:prstGeom>
          <a:solidFill>
            <a:srgbClr val="FF24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3746027" y="984262"/>
            <a:ext cx="184961" cy="172606"/>
          </a:xfrm>
          <a:prstGeom prst="ellipse">
            <a:avLst/>
          </a:prstGeom>
          <a:solidFill>
            <a:srgbClr val="5A1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4005816" y="984262"/>
            <a:ext cx="184961" cy="172606"/>
          </a:xfrm>
          <a:prstGeom prst="ellipse">
            <a:avLst/>
          </a:prstGeom>
          <a:solidFill>
            <a:srgbClr val="5A1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3865332" y="1186200"/>
            <a:ext cx="184961" cy="172606"/>
          </a:xfrm>
          <a:prstGeom prst="ellipse">
            <a:avLst/>
          </a:prstGeom>
          <a:solidFill>
            <a:srgbClr val="5A1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3994212" y="1408237"/>
            <a:ext cx="184961" cy="172606"/>
          </a:xfrm>
          <a:prstGeom prst="ellipse">
            <a:avLst/>
          </a:prstGeom>
          <a:solidFill>
            <a:srgbClr val="5A1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3864853" y="1627972"/>
            <a:ext cx="184961" cy="172606"/>
          </a:xfrm>
          <a:prstGeom prst="ellipse">
            <a:avLst/>
          </a:prstGeom>
          <a:solidFill>
            <a:srgbClr val="B08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ZoneTexte 104"/>
          <p:cNvSpPr txBox="1"/>
          <p:nvPr/>
        </p:nvSpPr>
        <p:spPr>
          <a:xfrm>
            <a:off x="2680759" y="1828073"/>
            <a:ext cx="1469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France (n=33)</a:t>
            </a:r>
          </a:p>
        </p:txBody>
      </p:sp>
      <p:sp>
        <p:nvSpPr>
          <p:cNvPr id="106" name="Ellipse 105"/>
          <p:cNvSpPr/>
          <p:nvPr/>
        </p:nvSpPr>
        <p:spPr>
          <a:xfrm>
            <a:off x="3559576" y="1627972"/>
            <a:ext cx="184961" cy="172606"/>
          </a:xfrm>
          <a:prstGeom prst="ellipse">
            <a:avLst/>
          </a:prstGeom>
          <a:solidFill>
            <a:srgbClr val="FF4B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514740" y="6277534"/>
            <a:ext cx="184961" cy="172606"/>
          </a:xfrm>
          <a:prstGeom prst="ellipse">
            <a:avLst/>
          </a:prstGeom>
          <a:solidFill>
            <a:srgbClr val="5A1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512827" y="5958220"/>
            <a:ext cx="184961" cy="172606"/>
          </a:xfrm>
          <a:prstGeom prst="ellipse">
            <a:avLst/>
          </a:prstGeom>
          <a:solidFill>
            <a:srgbClr val="B08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ZoneTexte 108"/>
          <p:cNvSpPr txBox="1"/>
          <p:nvPr/>
        </p:nvSpPr>
        <p:spPr>
          <a:xfrm>
            <a:off x="751669" y="5829777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GT-1g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762949" y="6123273"/>
            <a:ext cx="14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GT-1l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197" y="5538137"/>
            <a:ext cx="11653987" cy="1272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8055994" y="1407665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8181671" y="1647897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8274151" y="1407665"/>
            <a:ext cx="184961" cy="1726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8051436" y="1850093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7927226" y="2036641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8184175" y="2036641"/>
            <a:ext cx="184961" cy="1726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8500893" y="1407665"/>
            <a:ext cx="184961" cy="172606"/>
          </a:xfrm>
          <a:prstGeom prst="ellipse">
            <a:avLst/>
          </a:prstGeom>
          <a:solidFill>
            <a:srgbClr val="5A1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7386496" y="1407665"/>
            <a:ext cx="184961" cy="172606"/>
          </a:xfrm>
          <a:prstGeom prst="ellipse">
            <a:avLst/>
          </a:prstGeom>
          <a:solidFill>
            <a:srgbClr val="B08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8899363" y="1647897"/>
            <a:ext cx="184961" cy="172606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8670450" y="2036641"/>
            <a:ext cx="184961" cy="172606"/>
          </a:xfrm>
          <a:prstGeom prst="ellipse">
            <a:avLst/>
          </a:prstGeom>
          <a:pattFill prst="pct60">
            <a:fgClr>
              <a:srgbClr val="7F60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8430193" y="2036641"/>
            <a:ext cx="184961" cy="172606"/>
          </a:xfrm>
          <a:prstGeom prst="ellipse">
            <a:avLst/>
          </a:prstGeom>
          <a:solidFill>
            <a:srgbClr val="7F6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8557824" y="1850093"/>
            <a:ext cx="184961" cy="172606"/>
          </a:xfrm>
          <a:prstGeom prst="ellipse">
            <a:avLst/>
          </a:prstGeom>
          <a:solidFill>
            <a:srgbClr val="7F6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8685854" y="1647897"/>
            <a:ext cx="184961" cy="172606"/>
          </a:xfrm>
          <a:prstGeom prst="ellipse">
            <a:avLst/>
          </a:prstGeom>
          <a:solidFill>
            <a:srgbClr val="7F6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8778435" y="1407665"/>
            <a:ext cx="184961" cy="172606"/>
          </a:xfrm>
          <a:prstGeom prst="ellipse">
            <a:avLst/>
          </a:prstGeom>
          <a:solidFill>
            <a:srgbClr val="7F6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7592660" y="1407665"/>
            <a:ext cx="184961" cy="172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6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77776" y="94357"/>
            <a:ext cx="8908908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A19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GT-1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“unusual” ST have specific NS5A RAS patterns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352425" y="1171575"/>
            <a:ext cx="1084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2509167"/>
              </p:ext>
            </p:extLst>
          </p:nvPr>
        </p:nvGraphicFramePr>
        <p:xfrm>
          <a:off x="77776" y="2160999"/>
          <a:ext cx="8672933" cy="458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</a:t>
            </a:r>
            <a:r>
              <a:rPr lang="en-GB" sz="2400" dirty="0"/>
              <a:t>-1 </a:t>
            </a:r>
            <a:r>
              <a:rPr lang="en-GB" sz="2400" b="1" dirty="0" smtClean="0"/>
              <a:t>(</a:t>
            </a:r>
            <a:r>
              <a:rPr lang="en-GB" sz="2400" b="1" dirty="0"/>
              <a:t>n=7) </a:t>
            </a:r>
            <a:endParaRPr lang="en-GB" sz="2400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233361"/>
              </p:ext>
            </p:extLst>
          </p:nvPr>
        </p:nvGraphicFramePr>
        <p:xfrm>
          <a:off x="7818261" y="1012297"/>
          <a:ext cx="3800600" cy="318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GT-1a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2887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77776" y="94357"/>
            <a:ext cx="8908908" cy="584775"/>
          </a:xfrm>
          <a:prstGeom prst="rect">
            <a:avLst/>
          </a:prstGeom>
          <a:solidFill>
            <a:srgbClr val="79A4A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A19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GT-1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“unusual” ST have specific NS5A RAS patterns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352425" y="1171575"/>
            <a:ext cx="1084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301922953"/>
              </p:ext>
            </p:extLst>
          </p:nvPr>
        </p:nvGraphicFramePr>
        <p:xfrm>
          <a:off x="77776" y="2160999"/>
          <a:ext cx="8672933" cy="458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6764" y="6486215"/>
            <a:ext cx="425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GT-1a </a:t>
            </a:r>
            <a:r>
              <a:rPr lang="fr-FR" sz="1400" i="1" dirty="0" err="1"/>
              <a:t>used</a:t>
            </a:r>
            <a:r>
              <a:rPr lang="fr-FR" sz="1400" i="1" dirty="0"/>
              <a:t> as a </a:t>
            </a:r>
            <a:r>
              <a:rPr lang="fr-FR" sz="1400" i="1" dirty="0" err="1"/>
              <a:t>reference</a:t>
            </a:r>
            <a:r>
              <a:rPr lang="fr-FR" sz="1400" i="1" dirty="0"/>
              <a:t> </a:t>
            </a:r>
            <a:r>
              <a:rPr lang="fr-FR" sz="1400" i="1" dirty="0" err="1"/>
              <a:t>sequence</a:t>
            </a:r>
            <a:endParaRPr lang="fr-FR" sz="1400" i="1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4C66FE7-6881-4578-99D0-85B8FD0E6053}"/>
              </a:ext>
            </a:extLst>
          </p:cNvPr>
          <p:cNvSpPr txBox="1"/>
          <p:nvPr/>
        </p:nvSpPr>
        <p:spPr>
          <a:xfrm>
            <a:off x="77776" y="589855"/>
            <a:ext cx="722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“Unusual” GT</a:t>
            </a:r>
            <a:r>
              <a:rPr lang="en-GB" sz="2400" dirty="0"/>
              <a:t>-1 </a:t>
            </a:r>
            <a:r>
              <a:rPr lang="en-GB" sz="2400" b="1" dirty="0" smtClean="0"/>
              <a:t>(</a:t>
            </a:r>
            <a:r>
              <a:rPr lang="en-GB" sz="2400" b="1" dirty="0"/>
              <a:t>n=7) </a:t>
            </a:r>
            <a:endParaRPr lang="en-GB" sz="2400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245770"/>
              </p:ext>
            </p:extLst>
          </p:nvPr>
        </p:nvGraphicFramePr>
        <p:xfrm>
          <a:off x="7818261" y="1012297"/>
          <a:ext cx="3800600" cy="318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966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7170</TotalTime>
  <Words>1597</Words>
  <Application>Microsoft Office PowerPoint</Application>
  <PresentationFormat>Widescreen</PresentationFormat>
  <Paragraphs>276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Howe</dc:creator>
  <cp:lastModifiedBy>Howe, Anita</cp:lastModifiedBy>
  <cp:revision>483</cp:revision>
  <cp:lastPrinted>2018-11-08T23:07:40Z</cp:lastPrinted>
  <dcterms:created xsi:type="dcterms:W3CDTF">2018-09-13T23:47:11Z</dcterms:created>
  <dcterms:modified xsi:type="dcterms:W3CDTF">2020-02-05T20:07:59Z</dcterms:modified>
</cp:coreProperties>
</file>