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94" r:id="rId3"/>
    <p:sldId id="293" r:id="rId4"/>
    <p:sldId id="259" r:id="rId5"/>
    <p:sldId id="288" r:id="rId6"/>
    <p:sldId id="264" r:id="rId7"/>
    <p:sldId id="278" r:id="rId8"/>
    <p:sldId id="273" r:id="rId9"/>
    <p:sldId id="285" r:id="rId10"/>
    <p:sldId id="295" r:id="rId11"/>
    <p:sldId id="280" r:id="rId12"/>
    <p:sldId id="279" r:id="rId13"/>
    <p:sldId id="277" r:id="rId14"/>
    <p:sldId id="286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242D"/>
    <a:srgbClr val="79A4AA"/>
    <a:srgbClr val="D71A20"/>
    <a:srgbClr val="000000"/>
    <a:srgbClr val="00324D"/>
    <a:srgbClr val="A6E2ED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5" autoAdjust="0"/>
    <p:restoredTop sz="84978"/>
  </p:normalViewPr>
  <p:slideViewPr>
    <p:cSldViewPr snapToGrid="0">
      <p:cViewPr varScale="1">
        <p:scale>
          <a:sx n="95" d="100"/>
          <a:sy n="95" d="100"/>
        </p:scale>
        <p:origin x="1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32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anita\Desktop\Prometheus\HCV%20Database\Meetings\2018%20AASLD%20data%20\AASLD%202018_Abstract%20\data%20for%20abstract%20\All%20Analyses%20Lab%20Meeting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ita\Desktop\Prometheus\HCV%20Database\Meetings\2018%20AASLD%20data%20\AASLD%202018_Abstract%20\data%20for%20abstract%20\rare%20genotypes\GT_subtypes_JKnag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ita\Desktop\Prometheus\HCV%20Database\Meetings\2018%20AASLD%20data%20\AASLD%202018_Abstract%20\data%20for%20abstract%20\3%20gen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ita\Desktop\Prometheus\HCV%20Database\Meetings\2018%20AASLD%20data%20\AASLD%202018_Abstract%20\data%20for%20abstract%20\All%20Analyses%20Lab%20Meeting_V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ita\Desktop\Prometheus\HCV%20Database\Meetings\2018%20AASLD%20data%20\AASLD%202018_Abstract%20\data%20for%20abstract%20\All%20Analyses%20Lab%20Meet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ita\Desktop\Prometheus\HCV%20Database\Meetings\2018%20AASLD%20data%20\AASLD%202018_Abstract%20\data%20for%20abstract%20\All%20Analyses%20Lab%20Meeting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ita\Desktop\Prometheus\HCV%20Database\Meetings\2018%20AASLD%20data%20\AASLD%202018_Abstract%20\data%20for%20abstract%20\3%20gen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anita\Desktop\Prometheus\HCV%20Database\Meetings\2018%20AASLD%20data%20\AASLD%202018_Abstract%20\data%20for%20abstract%20\All%20Analyses%20Lab%20Meeting_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ita\Desktop\Prometheus\HCV%20Database\Meetings\2018%20AASLD%20data%20\AASLD%202018_Abstract%20\data%20for%20abstract%20\All%20Analyses%20Lab%20Meeting_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ita\Desktop\Additional%20EASL%20R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ita/Desktop/Prometheus/HCV%20Database/Meetings/2018%20AASLD%20data%20/AASLD%202018_Abstract%20/data%20for%20abstract%20/All%20Analyses%20Lab%20Meeting_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ita\Desktop\Prometheus\HCV%20Database\Meetings\2018%20AASLD%20data%20\AASLD%202018_Abstract%20\data%20for%20abstract%20\All%20Analyses%20Lab%20Meeting_V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96787110208116"/>
          <c:y val="9.3803933519619423E-2"/>
          <c:w val="0.75992515274746308"/>
          <c:h val="0.8123921329607611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91-3F43-99DE-65D3FD702F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91-3F43-99DE-65D3FD702F82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C91-3F43-99DE-65D3FD702F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C91-3F43-99DE-65D3FD702F82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C91-3F43-99DE-65D3FD702F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C91-3F43-99DE-65D3FD702F8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C91-3F43-99DE-65D3FD702F82}"/>
              </c:ext>
            </c:extLst>
          </c:dPt>
          <c:dLbls>
            <c:dLbl>
              <c:idx val="0"/>
              <c:layout>
                <c:manualLayout>
                  <c:x val="-7.0094755889338126E-2"/>
                  <c:y val="8.3190474813189092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70278214608947"/>
                      <c:h val="0.168890635164422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C91-3F43-99DE-65D3FD702F82}"/>
                </c:ext>
              </c:extLst>
            </c:dLbl>
            <c:dLbl>
              <c:idx val="1"/>
              <c:layout>
                <c:manualLayout>
                  <c:x val="-2.083333675087545E-2"/>
                  <c:y val="1.88206805935998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91-3F43-99DE-65D3FD702F82}"/>
                </c:ext>
              </c:extLst>
            </c:dLbl>
            <c:dLbl>
              <c:idx val="2"/>
              <c:layout>
                <c:manualLayout>
                  <c:x val="-2.0023133205894706E-2"/>
                  <c:y val="3.18723409536712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1-3F43-99DE-65D3FD702F82}"/>
                </c:ext>
              </c:extLst>
            </c:dLbl>
            <c:dLbl>
              <c:idx val="3"/>
              <c:layout>
                <c:manualLayout>
                  <c:x val="7.2916678628063905E-3"/>
                  <c:y val="-2.35249245274036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689587711546536"/>
                      <c:h val="0.190794649517618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C91-3F43-99DE-65D3FD702F8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2C91-3F43-99DE-65D3FD702F82}"/>
                </c:ext>
              </c:extLst>
            </c:dLbl>
            <c:dLbl>
              <c:idx val="5"/>
              <c:layout>
                <c:manualLayout>
                  <c:x val="1.5972274469636078E-2"/>
                  <c:y val="-8.58216057302326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68585245761872"/>
                      <c:h val="0.139406303357473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C91-3F43-99DE-65D3FD702F8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2C91-3F43-99DE-65D3FD702F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Sheet8!$E$1:$E$7</c:f>
              <c:strCache>
                <c:ptCount val="7"/>
                <c:pt idx="0">
                  <c:v>DCV + SOF +/- RBV</c:v>
                </c:pt>
                <c:pt idx="1">
                  <c:v>GZR + EBR +/- RBV</c:v>
                </c:pt>
                <c:pt idx="2">
                  <c:v>LDV + SOF +/- RBV</c:v>
                </c:pt>
                <c:pt idx="3">
                  <c:v>PAR + OMB +/- DAS +/- RBV</c:v>
                </c:pt>
                <c:pt idx="4">
                  <c:v>SMV +SOF</c:v>
                </c:pt>
                <c:pt idx="5">
                  <c:v>VEL + SOF</c:v>
                </c:pt>
                <c:pt idx="6">
                  <c:v>Other </c:v>
                </c:pt>
              </c:strCache>
            </c:strRef>
          </c:cat>
          <c:val>
            <c:numRef>
              <c:f>Sheet8!$F$1:$F$7</c:f>
              <c:numCache>
                <c:formatCode>General</c:formatCode>
                <c:ptCount val="7"/>
                <c:pt idx="0">
                  <c:v>118</c:v>
                </c:pt>
                <c:pt idx="1">
                  <c:v>19</c:v>
                </c:pt>
                <c:pt idx="2">
                  <c:v>316</c:v>
                </c:pt>
                <c:pt idx="3">
                  <c:v>95</c:v>
                </c:pt>
                <c:pt idx="4">
                  <c:v>96</c:v>
                </c:pt>
                <c:pt idx="5">
                  <c:v>12</c:v>
                </c:pt>
                <c:pt idx="6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C91-3F43-99DE-65D3FD702F8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46926430333546"/>
          <c:y val="3.5833229179685872E-2"/>
          <c:w val="0.87866378290696501"/>
          <c:h val="0.821808940549098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'RARE GT'!$V$66</c:f>
              <c:strCache>
                <c:ptCount val="1"/>
                <c:pt idx="0">
                  <c:v>1e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'RARE GT'!$U$67:$U$73</c:f>
              <c:strCache>
                <c:ptCount val="7"/>
                <c:pt idx="0">
                  <c:v>0 RAS</c:v>
                </c:pt>
                <c:pt idx="1">
                  <c:v>1 RAS</c:v>
                </c:pt>
                <c:pt idx="2">
                  <c:v>2 RAS</c:v>
                </c:pt>
                <c:pt idx="3">
                  <c:v>3 RAS</c:v>
                </c:pt>
                <c:pt idx="4">
                  <c:v>4 RAS</c:v>
                </c:pt>
                <c:pt idx="5">
                  <c:v>5 RAS</c:v>
                </c:pt>
                <c:pt idx="6">
                  <c:v>6 RAS</c:v>
                </c:pt>
              </c:strCache>
            </c:strRef>
          </c:cat>
          <c:val>
            <c:numRef>
              <c:f>'RARE GT'!$V$67:$V$73</c:f>
              <c:numCache>
                <c:formatCode>General</c:formatCode>
                <c:ptCount val="7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F-4C4C-92F7-F88A04BC4BBC}"/>
            </c:ext>
          </c:extLst>
        </c:ser>
        <c:ser>
          <c:idx val="1"/>
          <c:order val="1"/>
          <c:tx>
            <c:strRef>
              <c:f>'RARE GT'!$W$66</c:f>
              <c:strCache>
                <c:ptCount val="1"/>
                <c:pt idx="0">
                  <c:v>1g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'RARE GT'!$U$67:$U$73</c:f>
              <c:strCache>
                <c:ptCount val="7"/>
                <c:pt idx="0">
                  <c:v>0 RAS</c:v>
                </c:pt>
                <c:pt idx="1">
                  <c:v>1 RAS</c:v>
                </c:pt>
                <c:pt idx="2">
                  <c:v>2 RAS</c:v>
                </c:pt>
                <c:pt idx="3">
                  <c:v>3 RAS</c:v>
                </c:pt>
                <c:pt idx="4">
                  <c:v>4 RAS</c:v>
                </c:pt>
                <c:pt idx="5">
                  <c:v>5 RAS</c:v>
                </c:pt>
                <c:pt idx="6">
                  <c:v>6 RAS</c:v>
                </c:pt>
              </c:strCache>
            </c:strRef>
          </c:cat>
          <c:val>
            <c:numRef>
              <c:f>'RARE GT'!$W$67:$W$73</c:f>
              <c:numCache>
                <c:formatCode>General</c:formatCode>
                <c:ptCount val="7"/>
                <c:pt idx="2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F-4C4C-92F7-F88A04BC4BBC}"/>
            </c:ext>
          </c:extLst>
        </c:ser>
        <c:ser>
          <c:idx val="2"/>
          <c:order val="2"/>
          <c:tx>
            <c:strRef>
              <c:f>'RARE GT'!$X$66</c:f>
              <c:strCache>
                <c:ptCount val="1"/>
                <c:pt idx="0">
                  <c:v>2c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'RARE GT'!$U$67:$U$73</c:f>
              <c:strCache>
                <c:ptCount val="7"/>
                <c:pt idx="0">
                  <c:v>0 RAS</c:v>
                </c:pt>
                <c:pt idx="1">
                  <c:v>1 RAS</c:v>
                </c:pt>
                <c:pt idx="2">
                  <c:v>2 RAS</c:v>
                </c:pt>
                <c:pt idx="3">
                  <c:v>3 RAS</c:v>
                </c:pt>
                <c:pt idx="4">
                  <c:v>4 RAS</c:v>
                </c:pt>
                <c:pt idx="5">
                  <c:v>5 RAS</c:v>
                </c:pt>
                <c:pt idx="6">
                  <c:v>6 RAS</c:v>
                </c:pt>
              </c:strCache>
            </c:strRef>
          </c:cat>
          <c:val>
            <c:numRef>
              <c:f>'RARE GT'!$X$67:$X$73</c:f>
              <c:numCache>
                <c:formatCode>General</c:formatCode>
                <c:ptCount val="7"/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F-4C4C-92F7-F88A04BC4BBC}"/>
            </c:ext>
          </c:extLst>
        </c:ser>
        <c:ser>
          <c:idx val="3"/>
          <c:order val="3"/>
          <c:tx>
            <c:strRef>
              <c:f>'RARE GT'!$Y$66</c:f>
              <c:strCache>
                <c:ptCount val="1"/>
                <c:pt idx="0">
                  <c:v>2i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'RARE GT'!$U$67:$U$73</c:f>
              <c:strCache>
                <c:ptCount val="7"/>
                <c:pt idx="0">
                  <c:v>0 RAS</c:v>
                </c:pt>
                <c:pt idx="1">
                  <c:v>1 RAS</c:v>
                </c:pt>
                <c:pt idx="2">
                  <c:v>2 RAS</c:v>
                </c:pt>
                <c:pt idx="3">
                  <c:v>3 RAS</c:v>
                </c:pt>
                <c:pt idx="4">
                  <c:v>4 RAS</c:v>
                </c:pt>
                <c:pt idx="5">
                  <c:v>5 RAS</c:v>
                </c:pt>
                <c:pt idx="6">
                  <c:v>6 RAS</c:v>
                </c:pt>
              </c:strCache>
            </c:strRef>
          </c:cat>
          <c:val>
            <c:numRef>
              <c:f>'RARE GT'!$Y$67:$Y$73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BF-4C4C-92F7-F88A04BC4BBC}"/>
            </c:ext>
          </c:extLst>
        </c:ser>
        <c:ser>
          <c:idx val="4"/>
          <c:order val="4"/>
          <c:tx>
            <c:strRef>
              <c:f>'RARE GT'!$Z$66</c:f>
              <c:strCache>
                <c:ptCount val="1"/>
                <c:pt idx="0">
                  <c:v>3b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'RARE GT'!$U$67:$U$73</c:f>
              <c:strCache>
                <c:ptCount val="7"/>
                <c:pt idx="0">
                  <c:v>0 RAS</c:v>
                </c:pt>
                <c:pt idx="1">
                  <c:v>1 RAS</c:v>
                </c:pt>
                <c:pt idx="2">
                  <c:v>2 RAS</c:v>
                </c:pt>
                <c:pt idx="3">
                  <c:v>3 RAS</c:v>
                </c:pt>
                <c:pt idx="4">
                  <c:v>4 RAS</c:v>
                </c:pt>
                <c:pt idx="5">
                  <c:v>5 RAS</c:v>
                </c:pt>
                <c:pt idx="6">
                  <c:v>6 RAS</c:v>
                </c:pt>
              </c:strCache>
            </c:strRef>
          </c:cat>
          <c:val>
            <c:numRef>
              <c:f>'RARE GT'!$Z$67:$Z$73</c:f>
              <c:numCache>
                <c:formatCode>General</c:formatCode>
                <c:ptCount val="7"/>
                <c:pt idx="3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BF-4C4C-92F7-F88A04BC4BBC}"/>
            </c:ext>
          </c:extLst>
        </c:ser>
        <c:ser>
          <c:idx val="5"/>
          <c:order val="5"/>
          <c:tx>
            <c:strRef>
              <c:f>'RARE GT'!$AA$66</c:f>
              <c:strCache>
                <c:ptCount val="1"/>
                <c:pt idx="0">
                  <c:v>4b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'RARE GT'!$U$67:$U$73</c:f>
              <c:strCache>
                <c:ptCount val="7"/>
                <c:pt idx="0">
                  <c:v>0 RAS</c:v>
                </c:pt>
                <c:pt idx="1">
                  <c:v>1 RAS</c:v>
                </c:pt>
                <c:pt idx="2">
                  <c:v>2 RAS</c:v>
                </c:pt>
                <c:pt idx="3">
                  <c:v>3 RAS</c:v>
                </c:pt>
                <c:pt idx="4">
                  <c:v>4 RAS</c:v>
                </c:pt>
                <c:pt idx="5">
                  <c:v>5 RAS</c:v>
                </c:pt>
                <c:pt idx="6">
                  <c:v>6 RAS</c:v>
                </c:pt>
              </c:strCache>
            </c:strRef>
          </c:cat>
          <c:val>
            <c:numRef>
              <c:f>'RARE GT'!$AA$67:$AA$73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BF-4C4C-92F7-F88A04BC4BBC}"/>
            </c:ext>
          </c:extLst>
        </c:ser>
        <c:ser>
          <c:idx val="6"/>
          <c:order val="6"/>
          <c:tx>
            <c:strRef>
              <c:f>'RARE GT'!$AB$66</c:f>
              <c:strCache>
                <c:ptCount val="1"/>
                <c:pt idx="0">
                  <c:v>4c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'RARE GT'!$U$67:$U$73</c:f>
              <c:strCache>
                <c:ptCount val="7"/>
                <c:pt idx="0">
                  <c:v>0 RAS</c:v>
                </c:pt>
                <c:pt idx="1">
                  <c:v>1 RAS</c:v>
                </c:pt>
                <c:pt idx="2">
                  <c:v>2 RAS</c:v>
                </c:pt>
                <c:pt idx="3">
                  <c:v>3 RAS</c:v>
                </c:pt>
                <c:pt idx="4">
                  <c:v>4 RAS</c:v>
                </c:pt>
                <c:pt idx="5">
                  <c:v>5 RAS</c:v>
                </c:pt>
                <c:pt idx="6">
                  <c:v>6 RAS</c:v>
                </c:pt>
              </c:strCache>
            </c:strRef>
          </c:cat>
          <c:val>
            <c:numRef>
              <c:f>'RARE GT'!$AB$67:$AB$73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BF-4C4C-92F7-F88A04BC4BBC}"/>
            </c:ext>
          </c:extLst>
        </c:ser>
        <c:ser>
          <c:idx val="7"/>
          <c:order val="7"/>
          <c:tx>
            <c:strRef>
              <c:f>'RARE GT'!$AC$66</c:f>
              <c:strCache>
                <c:ptCount val="1"/>
                <c:pt idx="0">
                  <c:v>4d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'RARE GT'!$U$67:$U$73</c:f>
              <c:strCache>
                <c:ptCount val="7"/>
                <c:pt idx="0">
                  <c:v>0 RAS</c:v>
                </c:pt>
                <c:pt idx="1">
                  <c:v>1 RAS</c:v>
                </c:pt>
                <c:pt idx="2">
                  <c:v>2 RAS</c:v>
                </c:pt>
                <c:pt idx="3">
                  <c:v>3 RAS</c:v>
                </c:pt>
                <c:pt idx="4">
                  <c:v>4 RAS</c:v>
                </c:pt>
                <c:pt idx="5">
                  <c:v>5 RAS</c:v>
                </c:pt>
                <c:pt idx="6">
                  <c:v>6 RAS</c:v>
                </c:pt>
              </c:strCache>
            </c:strRef>
          </c:cat>
          <c:val>
            <c:numRef>
              <c:f>'RARE GT'!$AC$67:$AC$73</c:f>
              <c:numCache>
                <c:formatCode>General</c:formatCode>
                <c:ptCount val="7"/>
                <c:pt idx="2">
                  <c:v>2</c:v>
                </c:pt>
                <c:pt idx="3">
                  <c:v>8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BF-4C4C-92F7-F88A04BC4BBC}"/>
            </c:ext>
          </c:extLst>
        </c:ser>
        <c:ser>
          <c:idx val="8"/>
          <c:order val="8"/>
          <c:tx>
            <c:strRef>
              <c:f>'RARE GT'!$AD$66</c:f>
              <c:strCache>
                <c:ptCount val="1"/>
                <c:pt idx="0">
                  <c:v>4g</c:v>
                </c:pt>
              </c:strCache>
            </c:strRef>
          </c:tx>
          <c:spPr>
            <a:solidFill>
              <a:srgbClr val="816E16"/>
            </a:solidFill>
            <a:ln>
              <a:noFill/>
            </a:ln>
            <a:effectLst/>
          </c:spPr>
          <c:invertIfNegative val="0"/>
          <c:cat>
            <c:strRef>
              <c:f>'RARE GT'!$U$67:$U$73</c:f>
              <c:strCache>
                <c:ptCount val="7"/>
                <c:pt idx="0">
                  <c:v>0 RAS</c:v>
                </c:pt>
                <c:pt idx="1">
                  <c:v>1 RAS</c:v>
                </c:pt>
                <c:pt idx="2">
                  <c:v>2 RAS</c:v>
                </c:pt>
                <c:pt idx="3">
                  <c:v>3 RAS</c:v>
                </c:pt>
                <c:pt idx="4">
                  <c:v>4 RAS</c:v>
                </c:pt>
                <c:pt idx="5">
                  <c:v>5 RAS</c:v>
                </c:pt>
                <c:pt idx="6">
                  <c:v>6 RAS</c:v>
                </c:pt>
              </c:strCache>
            </c:strRef>
          </c:cat>
          <c:val>
            <c:numRef>
              <c:f>'RARE GT'!$AD$67:$AD$73</c:f>
              <c:numCache>
                <c:formatCode>General</c:formatCode>
                <c:ptCount val="7"/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BF-4C4C-92F7-F88A04BC4BBC}"/>
            </c:ext>
          </c:extLst>
        </c:ser>
        <c:ser>
          <c:idx val="9"/>
          <c:order val="9"/>
          <c:tx>
            <c:strRef>
              <c:f>'RARE GT'!$AE$66</c:f>
              <c:strCache>
                <c:ptCount val="1"/>
                <c:pt idx="0">
                  <c:v>4o</c:v>
                </c:pt>
              </c:strCache>
            </c:strRef>
          </c:tx>
          <c:spPr>
            <a:solidFill>
              <a:srgbClr val="58471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ABF-4C4C-92F7-F88A04BC4BBC}"/>
              </c:ext>
            </c:extLst>
          </c:dPt>
          <c:cat>
            <c:strRef>
              <c:f>'RARE GT'!$U$67:$U$73</c:f>
              <c:strCache>
                <c:ptCount val="7"/>
                <c:pt idx="0">
                  <c:v>0 RAS</c:v>
                </c:pt>
                <c:pt idx="1">
                  <c:v>1 RAS</c:v>
                </c:pt>
                <c:pt idx="2">
                  <c:v>2 RAS</c:v>
                </c:pt>
                <c:pt idx="3">
                  <c:v>3 RAS</c:v>
                </c:pt>
                <c:pt idx="4">
                  <c:v>4 RAS</c:v>
                </c:pt>
                <c:pt idx="5">
                  <c:v>5 RAS</c:v>
                </c:pt>
                <c:pt idx="6">
                  <c:v>6 RAS</c:v>
                </c:pt>
              </c:strCache>
            </c:strRef>
          </c:cat>
          <c:val>
            <c:numRef>
              <c:f>'RARE GT'!$AE$67:$AE$73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ABF-4C4C-92F7-F88A04BC4BBC}"/>
            </c:ext>
          </c:extLst>
        </c:ser>
        <c:ser>
          <c:idx val="10"/>
          <c:order val="10"/>
          <c:tx>
            <c:strRef>
              <c:f>'RARE GT'!$AF$66</c:f>
              <c:strCache>
                <c:ptCount val="1"/>
                <c:pt idx="0">
                  <c:v>4r</c:v>
                </c:pt>
              </c:strCache>
            </c:strRef>
          </c:tx>
          <c:spPr>
            <a:solidFill>
              <a:srgbClr val="FECD02"/>
            </a:solidFill>
            <a:ln>
              <a:noFill/>
            </a:ln>
            <a:effectLst/>
          </c:spPr>
          <c:invertIfNegative val="0"/>
          <c:cat>
            <c:strRef>
              <c:f>'RARE GT'!$U$67:$U$73</c:f>
              <c:strCache>
                <c:ptCount val="7"/>
                <c:pt idx="0">
                  <c:v>0 RAS</c:v>
                </c:pt>
                <c:pt idx="1">
                  <c:v>1 RAS</c:v>
                </c:pt>
                <c:pt idx="2">
                  <c:v>2 RAS</c:v>
                </c:pt>
                <c:pt idx="3">
                  <c:v>3 RAS</c:v>
                </c:pt>
                <c:pt idx="4">
                  <c:v>4 RAS</c:v>
                </c:pt>
                <c:pt idx="5">
                  <c:v>5 RAS</c:v>
                </c:pt>
                <c:pt idx="6">
                  <c:v>6 RAS</c:v>
                </c:pt>
              </c:strCache>
            </c:strRef>
          </c:cat>
          <c:val>
            <c:numRef>
              <c:f>'RARE GT'!$AF$67:$AF$73</c:f>
              <c:numCache>
                <c:formatCode>General</c:formatCode>
                <c:ptCount val="7"/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BF-4C4C-92F7-F88A04BC4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-2028513024"/>
        <c:axId val="-2028511936"/>
      </c:barChart>
      <c:catAx>
        <c:axId val="-202851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511936"/>
        <c:crosses val="autoZero"/>
        <c:auto val="1"/>
        <c:lblAlgn val="ctr"/>
        <c:lblOffset val="100"/>
        <c:noMultiLvlLbl val="0"/>
      </c:catAx>
      <c:valAx>
        <c:axId val="-202851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Number of Virologic</a:t>
                </a:r>
                <a:r>
                  <a:rPr lang="en-US" sz="1400" b="1" baseline="0" dirty="0"/>
                  <a:t> Failures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1.8729613733905578E-2"/>
              <c:y val="0.231301087364079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51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84779155824406"/>
          <c:y val="3.6300670749489644E-2"/>
          <c:w val="0.74577635091750871"/>
          <c:h val="6.7022872140982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47509777583175"/>
          <c:y val="8.0667593880389424E-2"/>
          <c:w val="0.85959464774725969"/>
          <c:h val="0.675633261419513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'SOF-containing Rx Final'!$AD$574</c:f>
              <c:strCache>
                <c:ptCount val="1"/>
                <c:pt idx="0">
                  <c:v>GT1a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'SOF-containing Rx Final'!$AC$575:$AC$580</c:f>
              <c:numCache>
                <c:formatCode>General</c:formatCode>
                <c:ptCount val="6"/>
                <c:pt idx="0">
                  <c:v>159</c:v>
                </c:pt>
                <c:pt idx="1">
                  <c:v>282</c:v>
                </c:pt>
                <c:pt idx="2">
                  <c:v>314</c:v>
                </c:pt>
                <c:pt idx="3">
                  <c:v>316</c:v>
                </c:pt>
                <c:pt idx="4">
                  <c:v>320</c:v>
                </c:pt>
                <c:pt idx="5">
                  <c:v>321</c:v>
                </c:pt>
              </c:numCache>
            </c:numRef>
          </c:cat>
          <c:val>
            <c:numRef>
              <c:f>'SOF-containing Rx Final'!$AD$575:$AD$580</c:f>
              <c:numCache>
                <c:formatCode>General</c:formatCode>
                <c:ptCount val="6"/>
                <c:pt idx="0" formatCode="0.0%">
                  <c:v>1.6853932584269662E-2</c:v>
                </c:pt>
                <c:pt idx="3" formatCode="0.0%">
                  <c:v>5.6179775280898875E-3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2-5B47-A467-F99F5E3FCDFB}"/>
            </c:ext>
          </c:extLst>
        </c:ser>
        <c:ser>
          <c:idx val="1"/>
          <c:order val="1"/>
          <c:tx>
            <c:strRef>
              <c:f>'SOF-containing Rx Final'!$AE$574</c:f>
              <c:strCache>
                <c:ptCount val="1"/>
                <c:pt idx="0">
                  <c:v>GT1b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'SOF-containing Rx Final'!$AC$575:$AC$580</c:f>
              <c:numCache>
                <c:formatCode>General</c:formatCode>
                <c:ptCount val="6"/>
                <c:pt idx="0">
                  <c:v>159</c:v>
                </c:pt>
                <c:pt idx="1">
                  <c:v>282</c:v>
                </c:pt>
                <c:pt idx="2">
                  <c:v>314</c:v>
                </c:pt>
                <c:pt idx="3">
                  <c:v>316</c:v>
                </c:pt>
                <c:pt idx="4">
                  <c:v>320</c:v>
                </c:pt>
                <c:pt idx="5">
                  <c:v>321</c:v>
                </c:pt>
              </c:numCache>
            </c:numRef>
          </c:cat>
          <c:val>
            <c:numRef>
              <c:f>'SOF-containing Rx Final'!$AE$575:$AE$580</c:f>
              <c:numCache>
                <c:formatCode>0.0%</c:formatCode>
                <c:ptCount val="6"/>
                <c:pt idx="0">
                  <c:v>9.5959595959595953E-2</c:v>
                </c:pt>
                <c:pt idx="1">
                  <c:v>1.5151515151515152E-2</c:v>
                </c:pt>
                <c:pt idx="3">
                  <c:v>0.14646464646464646</c:v>
                </c:pt>
                <c:pt idx="4">
                  <c:v>1.0101010101010102E-2</c:v>
                </c:pt>
                <c:pt idx="5">
                  <c:v>1.0101010101010102E-2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F2-5B47-A467-F99F5E3FCDFB}"/>
            </c:ext>
          </c:extLst>
        </c:ser>
        <c:ser>
          <c:idx val="3"/>
          <c:order val="2"/>
          <c:tx>
            <c:strRef>
              <c:f>'SOF-containing Rx Final'!$AF$574</c:f>
              <c:strCache>
                <c:ptCount val="1"/>
                <c:pt idx="0">
                  <c:v>GT3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'SOF-containing Rx Final'!$AC$575:$AC$580</c:f>
              <c:numCache>
                <c:formatCode>General</c:formatCode>
                <c:ptCount val="6"/>
                <c:pt idx="0">
                  <c:v>159</c:v>
                </c:pt>
                <c:pt idx="1">
                  <c:v>282</c:v>
                </c:pt>
                <c:pt idx="2">
                  <c:v>314</c:v>
                </c:pt>
                <c:pt idx="3">
                  <c:v>316</c:v>
                </c:pt>
                <c:pt idx="4">
                  <c:v>320</c:v>
                </c:pt>
                <c:pt idx="5">
                  <c:v>321</c:v>
                </c:pt>
              </c:numCache>
            </c:numRef>
          </c:cat>
          <c:val>
            <c:numRef>
              <c:f>'SOF-containing Rx Final'!$AF$575:$AF$580</c:f>
              <c:numCache>
                <c:formatCode>0.0%</c:formatCode>
                <c:ptCount val="6"/>
                <c:pt idx="0">
                  <c:v>2.8846153846153848E-2</c:v>
                </c:pt>
                <c:pt idx="1">
                  <c:v>1.9230769230769232E-2</c:v>
                </c:pt>
                <c:pt idx="3">
                  <c:v>2.8846153846153848E-2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F2-5B47-A467-F99F5E3FCDFB}"/>
            </c:ext>
          </c:extLst>
        </c:ser>
        <c:ser>
          <c:idx val="4"/>
          <c:order val="3"/>
          <c:tx>
            <c:strRef>
              <c:f>'SOF-containing Rx Final'!$AG$574</c:f>
              <c:strCache>
                <c:ptCount val="1"/>
                <c:pt idx="0">
                  <c:v>GT4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'SOF-containing Rx Final'!$AC$575:$AC$580</c:f>
              <c:numCache>
                <c:formatCode>General</c:formatCode>
                <c:ptCount val="6"/>
                <c:pt idx="0">
                  <c:v>159</c:v>
                </c:pt>
                <c:pt idx="1">
                  <c:v>282</c:v>
                </c:pt>
                <c:pt idx="2">
                  <c:v>314</c:v>
                </c:pt>
                <c:pt idx="3">
                  <c:v>316</c:v>
                </c:pt>
                <c:pt idx="4">
                  <c:v>320</c:v>
                </c:pt>
                <c:pt idx="5">
                  <c:v>321</c:v>
                </c:pt>
              </c:numCache>
            </c:numRef>
          </c:cat>
          <c:val>
            <c:numRef>
              <c:f>'SOF-containing Rx Final'!$AG$575:$AG$580</c:f>
              <c:numCache>
                <c:formatCode>0.0%</c:formatCode>
                <c:ptCount val="6"/>
                <c:pt idx="1">
                  <c:v>0.22580645161290322</c:v>
                </c:pt>
                <c:pt idx="3">
                  <c:v>6.4516129032258063E-2</c:v>
                </c:pt>
                <c:pt idx="4">
                  <c:v>3.2258064516129031E-2</c:v>
                </c:pt>
                <c:pt idx="5">
                  <c:v>3.2258064516129031E-2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F2-5B47-A467-F99F5E3FCD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-2028514656"/>
        <c:axId val="-2028514112"/>
      </c:barChart>
      <c:catAx>
        <c:axId val="-202851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514112"/>
        <c:crosses val="autoZero"/>
        <c:auto val="1"/>
        <c:lblAlgn val="ctr"/>
        <c:lblOffset val="100"/>
        <c:noMultiLvlLbl val="0"/>
      </c:catAx>
      <c:valAx>
        <c:axId val="-2028514112"/>
        <c:scaling>
          <c:orientation val="minMax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-202851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385056406989575"/>
          <c:y val="6.2355658198614321E-2"/>
          <c:w val="0.43279738668602452"/>
          <c:h val="5.850957429397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43495095069384"/>
          <c:y val="3.4287071884061104E-2"/>
          <c:w val="0.75931026439129345"/>
          <c:h val="0.89340377604479848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5E2-0A4D-BBC4-C901DFD97E2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5E2-0A4D-BBC4-C901DFD97E2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5E2-0A4D-BBC4-C901DFD97E2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5E2-0A4D-BBC4-C901DFD97E2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5E2-0A4D-BBC4-C901DFD97E2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5E2-0A4D-BBC4-C901DFD97E2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5E2-0A4D-BBC4-C901DFD97E2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5E2-0A4D-BBC4-C901DFD97E2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5E2-0A4D-BBC4-C901DFD97E2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5E2-0A4D-BBC4-C901DFD97E2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15E2-0A4D-BBC4-C901DFD97E2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15E2-0A4D-BBC4-C901DFD97E2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15E2-0A4D-BBC4-C901DFD97E2F}"/>
              </c:ext>
            </c:extLst>
          </c:dPt>
          <c:dLbls>
            <c:delete val="1"/>
          </c:dLbls>
          <c:cat>
            <c:strRef>
              <c:f>'NS5A Graphs'!$AN$54:$AN$70</c:f>
              <c:strCache>
                <c:ptCount val="17"/>
                <c:pt idx="0">
                  <c:v>GT3_DAC</c:v>
                </c:pt>
                <c:pt idx="1">
                  <c:v>GT3_LDV</c:v>
                </c:pt>
                <c:pt idx="2">
                  <c:v>GT3_OMB</c:v>
                </c:pt>
                <c:pt idx="3">
                  <c:v>GT3_VEL</c:v>
                </c:pt>
                <c:pt idx="5">
                  <c:v>Cirrhotic</c:v>
                </c:pt>
                <c:pt idx="6">
                  <c:v>Non-cirrhosis</c:v>
                </c:pt>
                <c:pt idx="8">
                  <c:v>8 wk</c:v>
                </c:pt>
                <c:pt idx="9">
                  <c:v>12 wk</c:v>
                </c:pt>
                <c:pt idx="10">
                  <c:v>24 wk</c:v>
                </c:pt>
                <c:pt idx="12">
                  <c:v>RBV </c:v>
                </c:pt>
                <c:pt idx="13">
                  <c:v>No RBV</c:v>
                </c:pt>
                <c:pt idx="15">
                  <c:v>Tx Experienced </c:v>
                </c:pt>
                <c:pt idx="16">
                  <c:v>Tx Naïve </c:v>
                </c:pt>
              </c:strCache>
            </c:strRef>
          </c:cat>
          <c:val>
            <c:numRef>
              <c:f>'NS5A Graphs'!$AO$54:$AO$70</c:f>
              <c:numCache>
                <c:formatCode>0%</c:formatCode>
                <c:ptCount val="17"/>
                <c:pt idx="0">
                  <c:v>0.90666666666666662</c:v>
                </c:pt>
                <c:pt idx="1">
                  <c:v>0.61538461538461542</c:v>
                </c:pt>
                <c:pt idx="2">
                  <c:v>1</c:v>
                </c:pt>
                <c:pt idx="3">
                  <c:v>1</c:v>
                </c:pt>
                <c:pt idx="5">
                  <c:v>0.91</c:v>
                </c:pt>
                <c:pt idx="6">
                  <c:v>0.85</c:v>
                </c:pt>
                <c:pt idx="8">
                  <c:v>0.8</c:v>
                </c:pt>
                <c:pt idx="9">
                  <c:v>0.87254901960784315</c:v>
                </c:pt>
                <c:pt idx="10">
                  <c:v>0.85</c:v>
                </c:pt>
                <c:pt idx="12">
                  <c:v>0.8666666666666667</c:v>
                </c:pt>
                <c:pt idx="13">
                  <c:v>0.89054726368159209</c:v>
                </c:pt>
                <c:pt idx="15">
                  <c:v>0.86</c:v>
                </c:pt>
                <c:pt idx="16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5E2-0A4D-BBC4-C901DFD97E2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4"/>
        <c:overlap val="-29"/>
        <c:axId val="-2028510848"/>
        <c:axId val="-2028507584"/>
      </c:barChart>
      <c:catAx>
        <c:axId val="-202851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507584"/>
        <c:crosses val="autoZero"/>
        <c:auto val="1"/>
        <c:lblAlgn val="ctr"/>
        <c:lblOffset val="100"/>
        <c:noMultiLvlLbl val="0"/>
      </c:catAx>
      <c:valAx>
        <c:axId val="-202850758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5108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5"/>
              <c:layout>
                <c:manualLayout>
                  <c:x val="0"/>
                  <c:y val="4.39357327026978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3A-434D-82E6-ABECF1638BE1}"/>
                </c:ext>
              </c:extLst>
            </c:dLbl>
            <c:dLbl>
              <c:idx val="6"/>
              <c:layout>
                <c:manualLayout>
                  <c:x val="-1.3118512735276415E-16"/>
                  <c:y val="4.127931901577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3A-434D-82E6-ABECF1638BE1}"/>
                </c:ext>
              </c:extLst>
            </c:dLbl>
            <c:dLbl>
              <c:idx val="7"/>
              <c:layout>
                <c:manualLayout>
                  <c:x val="0"/>
                  <c:y val="3.9950989474221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3A-434D-82E6-ABECF1638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Sheet8!$O$1:$O$8</c:f>
              <c:strCache>
                <c:ptCount val="8"/>
                <c:pt idx="0">
                  <c:v>No RAS</c:v>
                </c:pt>
                <c:pt idx="1">
                  <c:v>RAS detected </c:v>
                </c:pt>
                <c:pt idx="2">
                  <c:v>1 RAS</c:v>
                </c:pt>
                <c:pt idx="3">
                  <c:v>2 RAS</c:v>
                </c:pt>
                <c:pt idx="4">
                  <c:v>3 RAS</c:v>
                </c:pt>
                <c:pt idx="5">
                  <c:v>4 RAS</c:v>
                </c:pt>
                <c:pt idx="6">
                  <c:v>5 RAS</c:v>
                </c:pt>
                <c:pt idx="7">
                  <c:v>&gt;6 RAS</c:v>
                </c:pt>
              </c:strCache>
            </c:strRef>
          </c:cat>
          <c:val>
            <c:numRef>
              <c:f>Sheet8!$P$1:$P$8</c:f>
              <c:numCache>
                <c:formatCode>General</c:formatCode>
                <c:ptCount val="8"/>
                <c:pt idx="0">
                  <c:v>72</c:v>
                </c:pt>
                <c:pt idx="1">
                  <c:v>488</c:v>
                </c:pt>
                <c:pt idx="2">
                  <c:v>198</c:v>
                </c:pt>
                <c:pt idx="3">
                  <c:v>175</c:v>
                </c:pt>
                <c:pt idx="4">
                  <c:v>63</c:v>
                </c:pt>
                <c:pt idx="5">
                  <c:v>19</c:v>
                </c:pt>
                <c:pt idx="6">
                  <c:v>17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3A-434D-82E6-ABECF1638B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2028516832"/>
        <c:axId val="-2028513568"/>
      </c:barChart>
      <c:catAx>
        <c:axId val="-202851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513568"/>
        <c:crosses val="autoZero"/>
        <c:auto val="1"/>
        <c:lblAlgn val="ctr"/>
        <c:lblOffset val="100"/>
        <c:noMultiLvlLbl val="0"/>
      </c:catAx>
      <c:valAx>
        <c:axId val="-2028513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2851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14650388457273E-2"/>
          <c:y val="2.2801302931596091E-2"/>
          <c:w val="0.90657047724750273"/>
          <c:h val="0.802714611813588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2F-7E4D-B79A-DC1AA5FF6878}"/>
              </c:ext>
            </c:extLst>
          </c:dPt>
          <c:dLbls>
            <c:dLbl>
              <c:idx val="5"/>
              <c:layout>
                <c:manualLayout>
                  <c:x val="2.2197558268588829E-3"/>
                  <c:y val="6.69524737746543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24-C44B-B0A5-8F7AEFAA3A15}"/>
                </c:ext>
              </c:extLst>
            </c:dLbl>
            <c:dLbl>
              <c:idx val="6"/>
              <c:layout>
                <c:manualLayout>
                  <c:x val="0"/>
                  <c:y val="3.98443150632228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24-C44B-B0A5-8F7AEFAA3A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'PI Graphs'!$D$3:$D$9</c:f>
              <c:strCache>
                <c:ptCount val="7"/>
                <c:pt idx="0">
                  <c:v>0 RAS</c:v>
                </c:pt>
                <c:pt idx="1">
                  <c:v>RAS detected</c:v>
                </c:pt>
                <c:pt idx="2">
                  <c:v>1 RAS</c:v>
                </c:pt>
                <c:pt idx="3">
                  <c:v>2 RAS</c:v>
                </c:pt>
                <c:pt idx="4">
                  <c:v>3 RAS</c:v>
                </c:pt>
                <c:pt idx="5">
                  <c:v>4 RAS</c:v>
                </c:pt>
                <c:pt idx="6">
                  <c:v>5 RAS</c:v>
                </c:pt>
              </c:strCache>
            </c:strRef>
          </c:cat>
          <c:val>
            <c:numRef>
              <c:f>'PI Graphs'!$I$3:$I$9</c:f>
              <c:numCache>
                <c:formatCode>General</c:formatCode>
                <c:ptCount val="7"/>
                <c:pt idx="0">
                  <c:v>55</c:v>
                </c:pt>
                <c:pt idx="1">
                  <c:v>177</c:v>
                </c:pt>
                <c:pt idx="2">
                  <c:v>80</c:v>
                </c:pt>
                <c:pt idx="3">
                  <c:v>54</c:v>
                </c:pt>
                <c:pt idx="4">
                  <c:v>31</c:v>
                </c:pt>
                <c:pt idx="5">
                  <c:v>11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2F-7E4D-B79A-DC1AA5FF687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2028517376"/>
        <c:axId val="-2028519552"/>
      </c:barChart>
      <c:catAx>
        <c:axId val="-202851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519552"/>
        <c:crosses val="autoZero"/>
        <c:auto val="1"/>
        <c:lblAlgn val="ctr"/>
        <c:lblOffset val="100"/>
        <c:noMultiLvlLbl val="0"/>
      </c:catAx>
      <c:valAx>
        <c:axId val="-202851955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Number of Virologic Failures</a:t>
                </a:r>
              </a:p>
            </c:rich>
          </c:tx>
          <c:layout>
            <c:manualLayout>
              <c:xMode val="edge"/>
              <c:yMode val="edge"/>
              <c:x val="0"/>
              <c:y val="0.16215522326810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-202851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78F-354C-8BE9-2E3EE7E8E6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78F-354C-8BE9-2E3EE7E8E6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78F-354C-8BE9-2E3EE7E8E6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78F-354C-8BE9-2E3EE7E8E665}"/>
              </c:ext>
            </c:extLst>
          </c:dPt>
          <c:dLbls>
            <c:dLbl>
              <c:idx val="1"/>
              <c:layout>
                <c:manualLayout>
                  <c:x val="-0.17004132796643298"/>
                  <c:y val="2.64209645053564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8F-354C-8BE9-2E3EE7E8E6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PI RAS only </a:t>
                    </a:r>
                    <a:r>
                      <a:rPr lang="en-US" baseline="0" dirty="0"/>
                      <a:t>
</a:t>
                    </a:r>
                    <a:fld id="{8CC4124C-4026-8C43-9FF5-5487656C4AF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78F-354C-8BE9-2E3EE7E8E665}"/>
                </c:ext>
              </c:extLst>
            </c:dLbl>
            <c:dLbl>
              <c:idx val="3"/>
              <c:layout>
                <c:manualLayout>
                  <c:x val="0.18152923197901474"/>
                  <c:y val="3.5734851058379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8F-354C-8BE9-2E3EE7E8E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'PI+NS5AI containing Rx_VF'!$S$208:$S$211</c:f>
              <c:strCache>
                <c:ptCount val="4"/>
                <c:pt idx="0">
                  <c:v>No RAS</c:v>
                </c:pt>
                <c:pt idx="1">
                  <c:v>PI &amp; NS5A RAS</c:v>
                </c:pt>
                <c:pt idx="2">
                  <c:v>NS3 RAS only</c:v>
                </c:pt>
                <c:pt idx="3">
                  <c:v>NS5A RAS only </c:v>
                </c:pt>
              </c:strCache>
            </c:strRef>
          </c:cat>
          <c:val>
            <c:numRef>
              <c:f>'PI+NS5AI containing Rx_VF'!$T$208:$T$211</c:f>
              <c:numCache>
                <c:formatCode>0%</c:formatCode>
                <c:ptCount val="4"/>
                <c:pt idx="0">
                  <c:v>3.9603960396039604E-2</c:v>
                </c:pt>
                <c:pt idx="1">
                  <c:v>0.39603960396039606</c:v>
                </c:pt>
                <c:pt idx="2">
                  <c:v>8.9108910891089105E-2</c:v>
                </c:pt>
                <c:pt idx="3">
                  <c:v>0.47524752475247523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8F-354C-8BE9-2E3EE7E8E665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b="1" dirty="0"/>
              <a:t>GT</a:t>
            </a:r>
            <a:r>
              <a:rPr lang="en-US" b="1" baseline="0" dirty="0"/>
              <a:t> 1 </a:t>
            </a:r>
            <a:r>
              <a:rPr lang="en-US" sz="1400" b="1" baseline="0" dirty="0"/>
              <a:t>(n = 355)</a:t>
            </a:r>
            <a:endParaRPr lang="en-US" sz="1400" b="1" dirty="0"/>
          </a:p>
        </c:rich>
      </c:tx>
      <c:layout>
        <c:manualLayout>
          <c:xMode val="edge"/>
          <c:yMode val="edge"/>
          <c:x val="0.49793744531933509"/>
          <c:y val="0.1108545034642032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857426358200261"/>
          <c:y val="3.1876840290615577E-2"/>
          <c:w val="0.85087007874015752"/>
          <c:h val="0.836236838755432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'EASL not listed RAS'!$P$45</c:f>
              <c:strCache>
                <c:ptCount val="1"/>
                <c:pt idx="0">
                  <c:v>GT 1a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'EASL not listed RAS'!$O$46:$O$53</c:f>
              <c:numCache>
                <c:formatCode>General</c:formatCode>
                <c:ptCount val="8"/>
                <c:pt idx="0">
                  <c:v>24</c:v>
                </c:pt>
                <c:pt idx="1">
                  <c:v>28</c:v>
                </c:pt>
                <c:pt idx="2">
                  <c:v>30</c:v>
                </c:pt>
                <c:pt idx="3">
                  <c:v>31</c:v>
                </c:pt>
                <c:pt idx="4">
                  <c:v>58</c:v>
                </c:pt>
                <c:pt idx="5">
                  <c:v>62</c:v>
                </c:pt>
                <c:pt idx="6">
                  <c:v>92</c:v>
                </c:pt>
                <c:pt idx="7">
                  <c:v>93</c:v>
                </c:pt>
              </c:numCache>
            </c:numRef>
          </c:cat>
          <c:val>
            <c:numRef>
              <c:f>'EASL not listed RAS'!$P$46:$P$53</c:f>
              <c:numCache>
                <c:formatCode>0%</c:formatCode>
                <c:ptCount val="8"/>
                <c:pt idx="0">
                  <c:v>0.10982658959537572</c:v>
                </c:pt>
                <c:pt idx="1">
                  <c:v>0.16184971098265896</c:v>
                </c:pt>
                <c:pt idx="2">
                  <c:v>0.64161849710982655</c:v>
                </c:pt>
                <c:pt idx="3">
                  <c:v>0.20809248554913296</c:v>
                </c:pt>
                <c:pt idx="4">
                  <c:v>0.23699421965317918</c:v>
                </c:pt>
                <c:pt idx="5">
                  <c:v>0.10982658959537572</c:v>
                </c:pt>
                <c:pt idx="6">
                  <c:v>2.3121387283236993E-2</c:v>
                </c:pt>
                <c:pt idx="7">
                  <c:v>0.31791907514450868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2-3D4A-8394-E8F96236D6AD}"/>
            </c:ext>
          </c:extLst>
        </c:ser>
        <c:ser>
          <c:idx val="0"/>
          <c:order val="1"/>
          <c:tx>
            <c:strRef>
              <c:f>'EASL not listed RAS'!$Q$45</c:f>
              <c:strCache>
                <c:ptCount val="1"/>
                <c:pt idx="0">
                  <c:v>GT 1b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'EASL not listed RAS'!$O$46:$O$53</c:f>
              <c:numCache>
                <c:formatCode>General</c:formatCode>
                <c:ptCount val="8"/>
                <c:pt idx="0">
                  <c:v>24</c:v>
                </c:pt>
                <c:pt idx="1">
                  <c:v>28</c:v>
                </c:pt>
                <c:pt idx="2">
                  <c:v>30</c:v>
                </c:pt>
                <c:pt idx="3">
                  <c:v>31</c:v>
                </c:pt>
                <c:pt idx="4">
                  <c:v>58</c:v>
                </c:pt>
                <c:pt idx="5">
                  <c:v>62</c:v>
                </c:pt>
                <c:pt idx="6">
                  <c:v>92</c:v>
                </c:pt>
                <c:pt idx="7">
                  <c:v>93</c:v>
                </c:pt>
              </c:numCache>
            </c:numRef>
          </c:cat>
          <c:val>
            <c:numRef>
              <c:f>'EASL not listed RAS'!$Q$46:$Q$53</c:f>
              <c:numCache>
                <c:formatCode>0%</c:formatCode>
                <c:ptCount val="8"/>
                <c:pt idx="0">
                  <c:v>0.1</c:v>
                </c:pt>
                <c:pt idx="1">
                  <c:v>0.18333333333333332</c:v>
                </c:pt>
                <c:pt idx="2">
                  <c:v>0.18888888888888888</c:v>
                </c:pt>
                <c:pt idx="3">
                  <c:v>0.44444444444444442</c:v>
                </c:pt>
                <c:pt idx="4">
                  <c:v>0.13333333333333333</c:v>
                </c:pt>
                <c:pt idx="5">
                  <c:v>0.1111111111111111</c:v>
                </c:pt>
                <c:pt idx="6">
                  <c:v>8.3333333333333329E-2</c:v>
                </c:pt>
                <c:pt idx="7">
                  <c:v>0.82222222222222219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52-3D4A-8394-E8F96236D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"/>
        <c:axId val="-2028508128"/>
        <c:axId val="-2028515200"/>
      </c:barChart>
      <c:catAx>
        <c:axId val="-202850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515200"/>
        <c:crosses val="autoZero"/>
        <c:auto val="1"/>
        <c:lblAlgn val="ctr"/>
        <c:lblOffset val="100"/>
        <c:noMultiLvlLbl val="0"/>
      </c:catAx>
      <c:valAx>
        <c:axId val="-202851520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508128"/>
        <c:crosses val="autoZero"/>
        <c:crossBetween val="between"/>
      </c:valAx>
      <c:spPr>
        <a:solidFill>
          <a:schemeClr val="accent4">
            <a:lumMod val="20000"/>
            <a:lumOff val="80000"/>
            <a:alpha val="50000"/>
          </a:schemeClr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8214873140857401"/>
          <c:y val="0.22170900692840648"/>
          <c:w val="0.2773692038495188"/>
          <c:h val="0.1112374752232183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GT 3 </a:t>
            </a:r>
            <a:r>
              <a:rPr lang="en-US" sz="1400" b="1" dirty="0"/>
              <a:t>(n</a:t>
            </a:r>
            <a:r>
              <a:rPr lang="en-US" sz="1400" b="1" baseline="0" dirty="0"/>
              <a:t> = 89)</a:t>
            </a:r>
            <a:endParaRPr lang="en-US" b="1" dirty="0"/>
          </a:p>
        </c:rich>
      </c:tx>
      <c:layout>
        <c:manualLayout>
          <c:xMode val="edge"/>
          <c:yMode val="edge"/>
          <c:x val="0.53404855643044624"/>
          <c:y val="0.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50481189851269E-2"/>
          <c:y val="6.194480898221056E-2"/>
          <c:w val="0.87116185476815411"/>
          <c:h val="0.80487569262175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'EASL not listed RAS'!$S$45</c:f>
              <c:strCache>
                <c:ptCount val="1"/>
                <c:pt idx="0">
                  <c:v>GT 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'EASL not listed RAS'!$O$46:$O$53</c:f>
              <c:numCache>
                <c:formatCode>General</c:formatCode>
                <c:ptCount val="8"/>
                <c:pt idx="0">
                  <c:v>24</c:v>
                </c:pt>
                <c:pt idx="1">
                  <c:v>28</c:v>
                </c:pt>
                <c:pt idx="2">
                  <c:v>30</c:v>
                </c:pt>
                <c:pt idx="3">
                  <c:v>31</c:v>
                </c:pt>
                <c:pt idx="4">
                  <c:v>58</c:v>
                </c:pt>
                <c:pt idx="5">
                  <c:v>62</c:v>
                </c:pt>
                <c:pt idx="6">
                  <c:v>92</c:v>
                </c:pt>
                <c:pt idx="7">
                  <c:v>93</c:v>
                </c:pt>
              </c:numCache>
            </c:numRef>
          </c:cat>
          <c:val>
            <c:numRef>
              <c:f>'EASL not listed RAS'!$S$46:$S$53</c:f>
              <c:numCache>
                <c:formatCode>0%</c:formatCode>
                <c:ptCount val="8"/>
                <c:pt idx="0">
                  <c:v>0.10112359550561797</c:v>
                </c:pt>
                <c:pt idx="1">
                  <c:v>7.8651685393258425E-2</c:v>
                </c:pt>
                <c:pt idx="2">
                  <c:v>0.24719101123595505</c:v>
                </c:pt>
                <c:pt idx="3">
                  <c:v>6.741573033707865E-2</c:v>
                </c:pt>
                <c:pt idx="4">
                  <c:v>6.741573033707865E-2</c:v>
                </c:pt>
                <c:pt idx="5">
                  <c:v>0.5168539325842697</c:v>
                </c:pt>
                <c:pt idx="6">
                  <c:v>0.10112359550561797</c:v>
                </c:pt>
                <c:pt idx="7">
                  <c:v>0.7078651685393258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6-7B49-91C3-E088CB9F5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2028512480"/>
        <c:axId val="-2028508672"/>
      </c:barChart>
      <c:catAx>
        <c:axId val="-202851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508672"/>
        <c:crosses val="autoZero"/>
        <c:auto val="1"/>
        <c:lblAlgn val="ctr"/>
        <c:lblOffset val="100"/>
        <c:noMultiLvlLbl val="0"/>
      </c:catAx>
      <c:valAx>
        <c:axId val="-202850867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512480"/>
        <c:crosses val="autoZero"/>
        <c:crossBetween val="between"/>
      </c:valAx>
      <c:spPr>
        <a:solidFill>
          <a:schemeClr val="accent4">
            <a:lumMod val="20000"/>
            <a:lumOff val="80000"/>
            <a:alpha val="51000"/>
          </a:schemeClr>
        </a:solidFill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GT 2 </a:t>
            </a:r>
            <a:r>
              <a:rPr lang="en-US" sz="1400" dirty="0"/>
              <a:t>(n = 11)</a:t>
            </a:r>
            <a:endParaRPr lang="en-US" dirty="0"/>
          </a:p>
        </c:rich>
      </c:tx>
      <c:layout>
        <c:manualLayout>
          <c:xMode val="edge"/>
          <c:yMode val="edge"/>
          <c:x val="0.52800000000000002"/>
          <c:y val="0.13425925925925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47462817147857"/>
          <c:y val="2.9675925925925925E-2"/>
          <c:w val="0.86702713572093826"/>
          <c:h val="0.86029272382618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'[1]EASL not listed RAS'!$R$45</c:f>
              <c:strCache>
                <c:ptCount val="1"/>
                <c:pt idx="0">
                  <c:v>GT 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33-724F-A604-427B31AC17C1}"/>
              </c:ext>
            </c:extLst>
          </c:dPt>
          <c:dPt>
            <c:idx val="3"/>
            <c:invertIfNegative val="0"/>
            <c:bubble3D val="0"/>
            <c:spPr>
              <a:pattFill prst="ltUpDiag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33-724F-A604-427B31AC17C1}"/>
              </c:ext>
            </c:extLst>
          </c:dPt>
          <c:cat>
            <c:numRef>
              <c:f>'[1]EASL not listed RAS'!$O$46:$O$53</c:f>
              <c:numCache>
                <c:formatCode>General</c:formatCode>
                <c:ptCount val="8"/>
                <c:pt idx="0">
                  <c:v>24</c:v>
                </c:pt>
                <c:pt idx="1">
                  <c:v>28</c:v>
                </c:pt>
                <c:pt idx="2">
                  <c:v>30</c:v>
                </c:pt>
                <c:pt idx="3">
                  <c:v>31</c:v>
                </c:pt>
                <c:pt idx="4">
                  <c:v>58</c:v>
                </c:pt>
                <c:pt idx="5">
                  <c:v>62</c:v>
                </c:pt>
                <c:pt idx="6">
                  <c:v>92</c:v>
                </c:pt>
                <c:pt idx="7">
                  <c:v>93</c:v>
                </c:pt>
              </c:numCache>
            </c:numRef>
          </c:cat>
          <c:val>
            <c:numRef>
              <c:f>'[1]EASL not listed RAS'!$R$46:$R$53</c:f>
              <c:numCache>
                <c:formatCode>0%</c:formatCode>
                <c:ptCount val="8"/>
                <c:pt idx="0">
                  <c:v>0.72727272727272729</c:v>
                </c:pt>
                <c:pt idx="1">
                  <c:v>0.54545454545454541</c:v>
                </c:pt>
                <c:pt idx="2">
                  <c:v>9.0909090909090912E-2</c:v>
                </c:pt>
                <c:pt idx="3">
                  <c:v>0.45454545454545453</c:v>
                </c:pt>
                <c:pt idx="4">
                  <c:v>9.0909090909090912E-2</c:v>
                </c:pt>
                <c:pt idx="5">
                  <c:v>0.18181818181818182</c:v>
                </c:pt>
                <c:pt idx="6">
                  <c:v>0.18181818181818182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33-724F-A604-427B31AC1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2028517920"/>
        <c:axId val="-2028515744"/>
      </c:barChart>
      <c:catAx>
        <c:axId val="-202851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515744"/>
        <c:crosses val="autoZero"/>
        <c:auto val="1"/>
        <c:lblAlgn val="ctr"/>
        <c:lblOffset val="100"/>
        <c:noMultiLvlLbl val="0"/>
      </c:catAx>
      <c:valAx>
        <c:axId val="-202851574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517920"/>
        <c:crosses val="autoZero"/>
        <c:crossBetween val="between"/>
        <c:majorUnit val="0.1"/>
      </c:valAx>
      <c:spPr>
        <a:solidFill>
          <a:schemeClr val="accent4">
            <a:lumMod val="20000"/>
            <a:lumOff val="80000"/>
            <a:alpha val="5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GT4</a:t>
            </a:r>
          </a:p>
        </c:rich>
      </c:tx>
      <c:layout>
        <c:manualLayout>
          <c:xMode val="edge"/>
          <c:yMode val="edge"/>
          <c:x val="0.474038002988523"/>
          <c:y val="7.1983360570494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612244252601007E-2"/>
          <c:y val="6.5000183116645294E-2"/>
          <c:w val="0.86615508525768103"/>
          <c:h val="0.811642525705227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'RAS Patterns'!$X$646</c:f>
              <c:strCache>
                <c:ptCount val="1"/>
                <c:pt idx="0">
                  <c:v>NP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numRef>
              <c:f>'RAS Patterns'!$Y$645:$AF$645</c:f>
              <c:numCache>
                <c:formatCode>General</c:formatCode>
                <c:ptCount val="8"/>
                <c:pt idx="0">
                  <c:v>24</c:v>
                </c:pt>
                <c:pt idx="1">
                  <c:v>28</c:v>
                </c:pt>
                <c:pt idx="2">
                  <c:v>30</c:v>
                </c:pt>
                <c:pt idx="3">
                  <c:v>31</c:v>
                </c:pt>
                <c:pt idx="4">
                  <c:v>58</c:v>
                </c:pt>
                <c:pt idx="5">
                  <c:v>62</c:v>
                </c:pt>
                <c:pt idx="6">
                  <c:v>92</c:v>
                </c:pt>
                <c:pt idx="7">
                  <c:v>93</c:v>
                </c:pt>
              </c:numCache>
            </c:numRef>
          </c:cat>
          <c:val>
            <c:numRef>
              <c:f>'RAS Patterns'!$Y$646:$AF$646</c:f>
              <c:numCache>
                <c:formatCode>0%</c:formatCode>
                <c:ptCount val="8"/>
                <c:pt idx="0">
                  <c:v>0</c:v>
                </c:pt>
                <c:pt idx="1">
                  <c:v>0.38</c:v>
                </c:pt>
                <c:pt idx="2">
                  <c:v>0.31</c:v>
                </c:pt>
                <c:pt idx="3">
                  <c:v>0</c:v>
                </c:pt>
                <c:pt idx="4">
                  <c:v>0</c:v>
                </c:pt>
                <c:pt idx="5">
                  <c:v>0.28000000000000003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1-8B49-BDC6-7A7BC6C2C6D2}"/>
            </c:ext>
          </c:extLst>
        </c:ser>
        <c:ser>
          <c:idx val="1"/>
          <c:order val="1"/>
          <c:tx>
            <c:strRef>
              <c:f>'RAS Patterns'!$X$647</c:f>
              <c:strCache>
                <c:ptCount val="1"/>
                <c:pt idx="0">
                  <c:v>RAS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ltUpDiag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4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6D1-8B49-BDC6-7A7BC6C2C6D2}"/>
              </c:ext>
            </c:extLst>
          </c:dPt>
          <c:dPt>
            <c:idx val="2"/>
            <c:invertIfNegative val="0"/>
            <c:bubble3D val="0"/>
            <c:spPr>
              <a:pattFill prst="ltUpDiag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4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6D1-8B49-BDC6-7A7BC6C2C6D2}"/>
              </c:ext>
            </c:extLst>
          </c:dPt>
          <c:dPt>
            <c:idx val="5"/>
            <c:invertIfNegative val="0"/>
            <c:bubble3D val="0"/>
            <c:spPr>
              <a:pattFill prst="ltUpDiag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4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6D1-8B49-BDC6-7A7BC6C2C6D2}"/>
              </c:ext>
            </c:extLst>
          </c:dPt>
          <c:cat>
            <c:numRef>
              <c:f>'RAS Patterns'!$Y$645:$AF$645</c:f>
              <c:numCache>
                <c:formatCode>General</c:formatCode>
                <c:ptCount val="8"/>
                <c:pt idx="0">
                  <c:v>24</c:v>
                </c:pt>
                <c:pt idx="1">
                  <c:v>28</c:v>
                </c:pt>
                <c:pt idx="2">
                  <c:v>30</c:v>
                </c:pt>
                <c:pt idx="3">
                  <c:v>31</c:v>
                </c:pt>
                <c:pt idx="4">
                  <c:v>58</c:v>
                </c:pt>
                <c:pt idx="5">
                  <c:v>62</c:v>
                </c:pt>
                <c:pt idx="6">
                  <c:v>92</c:v>
                </c:pt>
                <c:pt idx="7">
                  <c:v>93</c:v>
                </c:pt>
              </c:numCache>
            </c:numRef>
          </c:cat>
          <c:val>
            <c:numRef>
              <c:f>'RAS Patterns'!$Y$647:$AF$647</c:f>
              <c:numCache>
                <c:formatCode>0%</c:formatCode>
                <c:ptCount val="8"/>
                <c:pt idx="0">
                  <c:v>3.125E-2</c:v>
                </c:pt>
                <c:pt idx="1">
                  <c:v>0.13</c:v>
                </c:pt>
                <c:pt idx="2">
                  <c:v>0.66</c:v>
                </c:pt>
                <c:pt idx="3">
                  <c:v>0.25</c:v>
                </c:pt>
                <c:pt idx="4">
                  <c:v>0.3125</c:v>
                </c:pt>
                <c:pt idx="5">
                  <c:v>0.72</c:v>
                </c:pt>
                <c:pt idx="6">
                  <c:v>0</c:v>
                </c:pt>
                <c:pt idx="7">
                  <c:v>0.21875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6D1-8B49-BDC6-7A7BC6C2C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18731576"/>
        <c:axId val="2118735048"/>
      </c:barChart>
      <c:catAx>
        <c:axId val="211873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735048"/>
        <c:crosses val="autoZero"/>
        <c:auto val="1"/>
        <c:lblAlgn val="ctr"/>
        <c:lblOffset val="100"/>
        <c:noMultiLvlLbl val="0"/>
      </c:catAx>
      <c:valAx>
        <c:axId val="2118735048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731576"/>
        <c:crosses val="autoZero"/>
        <c:crossBetween val="between"/>
        <c:majorUnit val="0.1"/>
      </c:valAx>
      <c:spPr>
        <a:solidFill>
          <a:srgbClr val="FFF2CC">
            <a:alpha val="51000"/>
          </a:srgb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07463909302119E-2"/>
          <c:y val="5.3961310493976435E-2"/>
          <c:w val="0.87047272155841537"/>
          <c:h val="0.782326945210734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'Additional EASL RAS'!$Q$609</c:f>
              <c:strCache>
                <c:ptCount val="1"/>
                <c:pt idx="0">
                  <c:v>EASL Listed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'Additional EASL RAS'!$R$608:$AC$608</c:f>
              <c:numCache>
                <c:formatCode>General</c:formatCode>
                <c:ptCount val="12"/>
                <c:pt idx="0">
                  <c:v>24</c:v>
                </c:pt>
                <c:pt idx="1">
                  <c:v>26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38</c:v>
                </c:pt>
                <c:pt idx="8">
                  <c:v>58</c:v>
                </c:pt>
                <c:pt idx="9">
                  <c:v>62</c:v>
                </c:pt>
                <c:pt idx="10">
                  <c:v>92</c:v>
                </c:pt>
                <c:pt idx="11">
                  <c:v>93</c:v>
                </c:pt>
              </c:numCache>
            </c:numRef>
          </c:cat>
          <c:val>
            <c:numRef>
              <c:f>'Additional EASL RAS'!$R$609:$AC$609</c:f>
              <c:numCache>
                <c:formatCode>General</c:formatCode>
                <c:ptCount val="12"/>
                <c:pt idx="0">
                  <c:v>8</c:v>
                </c:pt>
                <c:pt idx="1">
                  <c:v>5</c:v>
                </c:pt>
                <c:pt idx="2">
                  <c:v>61</c:v>
                </c:pt>
                <c:pt idx="3">
                  <c:v>3</c:v>
                </c:pt>
                <c:pt idx="4">
                  <c:v>155</c:v>
                </c:pt>
                <c:pt idx="5">
                  <c:v>128</c:v>
                </c:pt>
                <c:pt idx="6">
                  <c:v>5</c:v>
                </c:pt>
                <c:pt idx="7">
                  <c:v>5</c:v>
                </c:pt>
                <c:pt idx="8">
                  <c:v>25</c:v>
                </c:pt>
                <c:pt idx="9">
                  <c:v>19</c:v>
                </c:pt>
                <c:pt idx="10">
                  <c:v>5</c:v>
                </c:pt>
                <c:pt idx="11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8-2C47-94CA-D485606906CA}"/>
            </c:ext>
          </c:extLst>
        </c:ser>
        <c:ser>
          <c:idx val="1"/>
          <c:order val="1"/>
          <c:tx>
            <c:strRef>
              <c:f>'Additional EASL RAS'!$Q$610</c:f>
              <c:strCache>
                <c:ptCount val="1"/>
                <c:pt idx="0">
                  <c:v>1a/1/1d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'Additional EASL RAS'!$R$608:$AC$608</c:f>
              <c:numCache>
                <c:formatCode>General</c:formatCode>
                <c:ptCount val="12"/>
                <c:pt idx="0">
                  <c:v>24</c:v>
                </c:pt>
                <c:pt idx="1">
                  <c:v>26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38</c:v>
                </c:pt>
                <c:pt idx="8">
                  <c:v>58</c:v>
                </c:pt>
                <c:pt idx="9">
                  <c:v>62</c:v>
                </c:pt>
                <c:pt idx="10">
                  <c:v>92</c:v>
                </c:pt>
                <c:pt idx="11">
                  <c:v>93</c:v>
                </c:pt>
              </c:numCache>
            </c:numRef>
          </c:cat>
          <c:val>
            <c:numRef>
              <c:f>'Additional EASL RAS'!$R$610:$AC$610</c:f>
              <c:numCache>
                <c:formatCode>General</c:formatCode>
                <c:ptCount val="12"/>
                <c:pt idx="0">
                  <c:v>14</c:v>
                </c:pt>
                <c:pt idx="1">
                  <c:v>2</c:v>
                </c:pt>
                <c:pt idx="2">
                  <c:v>12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33</c:v>
                </c:pt>
                <c:pt idx="9">
                  <c:v>19</c:v>
                </c:pt>
                <c:pt idx="10">
                  <c:v>3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D8-2C47-94CA-D485606906CA}"/>
            </c:ext>
          </c:extLst>
        </c:ser>
        <c:ser>
          <c:idx val="2"/>
          <c:order val="2"/>
          <c:tx>
            <c:strRef>
              <c:f>'Additional EASL RAS'!$Q$611</c:f>
              <c:strCache>
                <c:ptCount val="1"/>
                <c:pt idx="0">
                  <c:v>1b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'Additional EASL RAS'!$R$608:$AC$608</c:f>
              <c:numCache>
                <c:formatCode>General</c:formatCode>
                <c:ptCount val="12"/>
                <c:pt idx="0">
                  <c:v>24</c:v>
                </c:pt>
                <c:pt idx="1">
                  <c:v>26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38</c:v>
                </c:pt>
                <c:pt idx="8">
                  <c:v>58</c:v>
                </c:pt>
                <c:pt idx="9">
                  <c:v>62</c:v>
                </c:pt>
                <c:pt idx="10">
                  <c:v>92</c:v>
                </c:pt>
                <c:pt idx="11">
                  <c:v>93</c:v>
                </c:pt>
              </c:numCache>
            </c:numRef>
          </c:cat>
          <c:val>
            <c:numRef>
              <c:f>'Additional EASL RAS'!$R$611:$AC$611</c:f>
              <c:numCache>
                <c:formatCode>General</c:formatCode>
                <c:ptCount val="12"/>
                <c:pt idx="0">
                  <c:v>18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9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12</c:v>
                </c:pt>
                <c:pt idx="9">
                  <c:v>4</c:v>
                </c:pt>
                <c:pt idx="10">
                  <c:v>15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D8-2C47-94CA-D485606906CA}"/>
            </c:ext>
          </c:extLst>
        </c:ser>
        <c:ser>
          <c:idx val="3"/>
          <c:order val="3"/>
          <c:tx>
            <c:strRef>
              <c:f>'Additional EASL RAS'!$Q$612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'Additional EASL RAS'!$R$608:$AC$608</c:f>
              <c:numCache>
                <c:formatCode>General</c:formatCode>
                <c:ptCount val="12"/>
                <c:pt idx="0">
                  <c:v>24</c:v>
                </c:pt>
                <c:pt idx="1">
                  <c:v>26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38</c:v>
                </c:pt>
                <c:pt idx="8">
                  <c:v>58</c:v>
                </c:pt>
                <c:pt idx="9">
                  <c:v>62</c:v>
                </c:pt>
                <c:pt idx="10">
                  <c:v>92</c:v>
                </c:pt>
                <c:pt idx="11">
                  <c:v>93</c:v>
                </c:pt>
              </c:numCache>
            </c:numRef>
          </c:cat>
          <c:val>
            <c:numRef>
              <c:f>'Additional EASL RAS'!$R$612:$AC$612</c:f>
              <c:numCache>
                <c:formatCode>General</c:formatCode>
                <c:ptCount val="12"/>
                <c:pt idx="0">
                  <c:v>8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D8-2C47-94CA-D485606906CA}"/>
            </c:ext>
          </c:extLst>
        </c:ser>
        <c:ser>
          <c:idx val="4"/>
          <c:order val="4"/>
          <c:tx>
            <c:strRef>
              <c:f>'Additional EASL RAS'!$Q$613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'Additional EASL RAS'!$R$608:$AC$608</c:f>
              <c:numCache>
                <c:formatCode>General</c:formatCode>
                <c:ptCount val="12"/>
                <c:pt idx="0">
                  <c:v>24</c:v>
                </c:pt>
                <c:pt idx="1">
                  <c:v>26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38</c:v>
                </c:pt>
                <c:pt idx="8">
                  <c:v>58</c:v>
                </c:pt>
                <c:pt idx="9">
                  <c:v>62</c:v>
                </c:pt>
                <c:pt idx="10">
                  <c:v>92</c:v>
                </c:pt>
                <c:pt idx="11">
                  <c:v>93</c:v>
                </c:pt>
              </c:numCache>
            </c:numRef>
          </c:cat>
          <c:val>
            <c:numRef>
              <c:f>'Additional EASL RAS'!$R$613:$AC$613</c:f>
              <c:numCache>
                <c:formatCode>General</c:formatCode>
                <c:ptCount val="12"/>
                <c:pt idx="0">
                  <c:v>9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46</c:v>
                </c:pt>
                <c:pt idx="10">
                  <c:v>9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D8-2C47-94CA-D485606906CA}"/>
            </c:ext>
          </c:extLst>
        </c:ser>
        <c:ser>
          <c:idx val="5"/>
          <c:order val="5"/>
          <c:tx>
            <c:strRef>
              <c:f>'Additional EASL RAS'!$Q$614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'Additional EASL RAS'!$R$608:$AC$608</c:f>
              <c:numCache>
                <c:formatCode>General</c:formatCode>
                <c:ptCount val="12"/>
                <c:pt idx="0">
                  <c:v>24</c:v>
                </c:pt>
                <c:pt idx="1">
                  <c:v>26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38</c:v>
                </c:pt>
                <c:pt idx="8">
                  <c:v>58</c:v>
                </c:pt>
                <c:pt idx="9">
                  <c:v>62</c:v>
                </c:pt>
                <c:pt idx="10">
                  <c:v>92</c:v>
                </c:pt>
                <c:pt idx="11">
                  <c:v>93</c:v>
                </c:pt>
              </c:numCache>
            </c:numRef>
          </c:cat>
          <c:val>
            <c:numRef>
              <c:f>'Additional EASL RAS'!$R$614:$AC$614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0</c:v>
                </c:pt>
                <c:pt idx="4">
                  <c:v>27</c:v>
                </c:pt>
                <c:pt idx="5">
                  <c:v>7</c:v>
                </c:pt>
                <c:pt idx="6">
                  <c:v>0</c:v>
                </c:pt>
                <c:pt idx="7">
                  <c:v>0</c:v>
                </c:pt>
                <c:pt idx="8">
                  <c:v>10</c:v>
                </c:pt>
                <c:pt idx="9">
                  <c:v>32</c:v>
                </c:pt>
                <c:pt idx="10">
                  <c:v>0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D8-2C47-94CA-D485606906CA}"/>
            </c:ext>
          </c:extLst>
        </c:ser>
        <c:ser>
          <c:idx val="6"/>
          <c:order val="6"/>
          <c:tx>
            <c:strRef>
              <c:f>'Additional EASL RAS'!$Q$615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'Additional EASL RAS'!$R$608:$AC$608</c:f>
              <c:numCache>
                <c:formatCode>General</c:formatCode>
                <c:ptCount val="12"/>
                <c:pt idx="0">
                  <c:v>24</c:v>
                </c:pt>
                <c:pt idx="1">
                  <c:v>26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38</c:v>
                </c:pt>
                <c:pt idx="8">
                  <c:v>58</c:v>
                </c:pt>
                <c:pt idx="9">
                  <c:v>62</c:v>
                </c:pt>
                <c:pt idx="10">
                  <c:v>92</c:v>
                </c:pt>
                <c:pt idx="11">
                  <c:v>93</c:v>
                </c:pt>
              </c:numCache>
            </c:numRef>
          </c:cat>
          <c:val>
            <c:numRef>
              <c:f>'Additional EASL RAS'!$R$615:$AC$615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D8-2C47-94CA-D48560690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-2028504864"/>
        <c:axId val="-2028511392"/>
      </c:barChart>
      <c:catAx>
        <c:axId val="-2028504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NS5A Amino Acid</a:t>
                </a:r>
                <a:r>
                  <a:rPr lang="en-US" sz="1400" b="1" baseline="0" dirty="0"/>
                  <a:t> </a:t>
                </a:r>
                <a:endParaRPr lang="en-US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511392"/>
        <c:crosses val="autoZero"/>
        <c:auto val="1"/>
        <c:lblAlgn val="ctr"/>
        <c:lblOffset val="100"/>
        <c:noMultiLvlLbl val="0"/>
      </c:catAx>
      <c:valAx>
        <c:axId val="-202851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Number of patients with detectable RAS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50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92518533110407"/>
          <c:y val="0.17956978786213451"/>
          <c:w val="0.56511705240836441"/>
          <c:h val="8.53392398321426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0.31694</cdr:x>
      <cdr:y>0.43331</cdr:y>
    </cdr:from>
    <cdr:to>
      <cdr:x>0.40693</cdr:x>
      <cdr:y>0.52014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1EA0865D-778B-0748-90A2-9D34ADFCE952}"/>
            </a:ext>
          </a:extLst>
        </cdr:cNvPr>
        <cdr:cNvSpPr txBox="1"/>
      </cdr:nvSpPr>
      <cdr:spPr>
        <a:xfrm xmlns:a="http://schemas.openxmlformats.org/drawingml/2006/main">
          <a:off x="1813325" y="1689432"/>
          <a:ext cx="51488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34</a:t>
          </a:r>
          <a:r>
            <a:rPr lang="en-US" sz="1600" dirty="0"/>
            <a:t>%</a:t>
          </a:r>
        </a:p>
      </cdr:txBody>
    </cdr:sp>
  </cdr:relSizeAnchor>
  <cdr:relSizeAnchor xmlns:cdr="http://schemas.openxmlformats.org/drawingml/2006/chartDrawing">
    <cdr:from>
      <cdr:x>0.44898</cdr:x>
      <cdr:y>0.53569</cdr:y>
    </cdr:from>
    <cdr:to>
      <cdr:x>0.54346</cdr:x>
      <cdr:y>0.62252</cdr:y>
    </cdr:to>
    <cdr:sp macro="" textlink="">
      <cdr:nvSpPr>
        <cdr:cNvPr id="3" name="TextBox 5">
          <a:extLst xmlns:a="http://schemas.openxmlformats.org/drawingml/2006/main">
            <a:ext uri="{FF2B5EF4-FFF2-40B4-BE49-F238E27FC236}">
              <a16:creationId xmlns:a16="http://schemas.microsoft.com/office/drawing/2014/main" id="{17297DA9-1238-0B49-8415-938B542D0500}"/>
            </a:ext>
          </a:extLst>
        </cdr:cNvPr>
        <cdr:cNvSpPr txBox="1"/>
      </cdr:nvSpPr>
      <cdr:spPr>
        <a:xfrm xmlns:a="http://schemas.openxmlformats.org/drawingml/2006/main">
          <a:off x="2568768" y="2088597"/>
          <a:ext cx="54053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23%</a:t>
          </a:r>
        </a:p>
      </cdr:txBody>
    </cdr:sp>
  </cdr:relSizeAnchor>
  <cdr:relSizeAnchor xmlns:cdr="http://schemas.openxmlformats.org/drawingml/2006/chartDrawing">
    <cdr:from>
      <cdr:x>0.58853</cdr:x>
      <cdr:y>0.62934</cdr:y>
    </cdr:from>
    <cdr:to>
      <cdr:x>0.68301</cdr:x>
      <cdr:y>0.71618</cdr:y>
    </cdr:to>
    <cdr:sp macro="" textlink="">
      <cdr:nvSpPr>
        <cdr:cNvPr id="4" name="TextBox 5">
          <a:extLst xmlns:a="http://schemas.openxmlformats.org/drawingml/2006/main">
            <a:ext uri="{FF2B5EF4-FFF2-40B4-BE49-F238E27FC236}">
              <a16:creationId xmlns:a16="http://schemas.microsoft.com/office/drawing/2014/main" id="{539AC250-4493-A14F-9DE4-CE64D572A17F}"/>
            </a:ext>
          </a:extLst>
        </cdr:cNvPr>
        <cdr:cNvSpPr txBox="1"/>
      </cdr:nvSpPr>
      <cdr:spPr>
        <a:xfrm xmlns:a="http://schemas.openxmlformats.org/drawingml/2006/main">
          <a:off x="3367211" y="2453752"/>
          <a:ext cx="54053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13%</a:t>
          </a:r>
        </a:p>
      </cdr:txBody>
    </cdr:sp>
  </cdr:relSizeAnchor>
  <cdr:relSizeAnchor xmlns:cdr="http://schemas.openxmlformats.org/drawingml/2006/chartDrawing">
    <cdr:from>
      <cdr:x>0.72983</cdr:x>
      <cdr:y>0.70412</cdr:y>
    </cdr:from>
    <cdr:to>
      <cdr:x>0.80609</cdr:x>
      <cdr:y>0.79095</cdr:y>
    </cdr:to>
    <cdr:sp macro="" textlink="">
      <cdr:nvSpPr>
        <cdr:cNvPr id="5" name="TextBox 5">
          <a:extLst xmlns:a="http://schemas.openxmlformats.org/drawingml/2006/main">
            <a:ext uri="{FF2B5EF4-FFF2-40B4-BE49-F238E27FC236}">
              <a16:creationId xmlns:a16="http://schemas.microsoft.com/office/drawing/2014/main" id="{6C47BF48-2C20-6F4F-9BB6-DFBC3836113B}"/>
            </a:ext>
          </a:extLst>
        </cdr:cNvPr>
        <cdr:cNvSpPr txBox="1"/>
      </cdr:nvSpPr>
      <cdr:spPr>
        <a:xfrm xmlns:a="http://schemas.openxmlformats.org/drawingml/2006/main">
          <a:off x="4175594" y="2745300"/>
          <a:ext cx="43633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5%</a:t>
          </a:r>
        </a:p>
      </cdr:txBody>
    </cdr:sp>
  </cdr:relSizeAnchor>
  <cdr:relSizeAnchor xmlns:cdr="http://schemas.openxmlformats.org/drawingml/2006/chartDrawing">
    <cdr:from>
      <cdr:x>0.83923</cdr:x>
      <cdr:y>0.72779</cdr:y>
    </cdr:from>
    <cdr:to>
      <cdr:x>0.93707</cdr:x>
      <cdr:y>0.81462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6C81D1E-D732-6049-A985-61031E1A42EB}"/>
            </a:ext>
          </a:extLst>
        </cdr:cNvPr>
        <cdr:cNvSpPr txBox="1"/>
      </cdr:nvSpPr>
      <cdr:spPr>
        <a:xfrm xmlns:a="http://schemas.openxmlformats.org/drawingml/2006/main">
          <a:off x="4801523" y="2837573"/>
          <a:ext cx="55976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0.4</a:t>
          </a:r>
          <a:r>
            <a:rPr lang="en-US" sz="1600" dirty="0"/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D8D3F-30E1-2840-89DC-2939E4478836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2B7D1-DAE9-B74B-92BC-BC385E31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3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50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8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84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69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78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6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4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2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89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0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37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09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95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B7D1-DAE9-B74B-92BC-BC385E3119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C3239C-4624-7542-B65C-28E1A5CA3841}"/>
              </a:ext>
            </a:extLst>
          </p:cNvPr>
          <p:cNvSpPr/>
          <p:nvPr userDrawn="1"/>
        </p:nvSpPr>
        <p:spPr>
          <a:xfrm>
            <a:off x="1" y="252"/>
            <a:ext cx="12192000" cy="911262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9F175-EA14-6440-973E-D8F9557AF2C0}"/>
              </a:ext>
            </a:extLst>
          </p:cNvPr>
          <p:cNvSpPr txBox="1"/>
          <p:nvPr userDrawn="1"/>
        </p:nvSpPr>
        <p:spPr>
          <a:xfrm>
            <a:off x="9780683" y="333761"/>
            <a:ext cx="16568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D71A20"/>
                </a:solidFill>
                <a:latin typeface="Gill Sans MT" panose="020B0502020104020203" pitchFamily="34" charset="0"/>
              </a:rPr>
              <a:t>SHARED</a:t>
            </a:r>
          </a:p>
          <a:p>
            <a:r>
              <a:rPr lang="en-CA" sz="200" b="1" dirty="0">
                <a:solidFill>
                  <a:srgbClr val="D71A20"/>
                </a:solidFill>
                <a:latin typeface="Gill Sans MT" panose="020B0502020104020203" pitchFamily="34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D8D83B-4BE7-A64C-862A-7F7BE122A0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0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15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158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25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097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33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648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69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59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910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9CDF-9391-4104-9225-6A56CF0D961D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427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C9CDF-9391-4104-9225-6A56CF0D961D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52CA8-BEC2-488D-B7CF-583409AD77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3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vdb.ubc.c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010B480-1279-8D48-8A00-239519B80166}"/>
              </a:ext>
            </a:extLst>
          </p:cNvPr>
          <p:cNvSpPr/>
          <p:nvPr/>
        </p:nvSpPr>
        <p:spPr>
          <a:xfrm>
            <a:off x="4959675" y="1292185"/>
            <a:ext cx="7038360" cy="5061132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80185"/>
          <a:stretch/>
        </p:blipFill>
        <p:spPr>
          <a:xfrm>
            <a:off x="225233" y="5047528"/>
            <a:ext cx="4734444" cy="1305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80185"/>
          <a:stretch/>
        </p:blipFill>
        <p:spPr>
          <a:xfrm>
            <a:off x="225233" y="3741739"/>
            <a:ext cx="4734444" cy="1305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60" t="80185" r="4525"/>
          <a:stretch/>
        </p:blipFill>
        <p:spPr>
          <a:xfrm>
            <a:off x="1625354" y="3741739"/>
            <a:ext cx="990657" cy="13057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63941" y="3791167"/>
            <a:ext cx="126210" cy="1060830"/>
          </a:xfrm>
          <a:prstGeom prst="rect">
            <a:avLst/>
          </a:prstGeom>
          <a:solidFill>
            <a:srgbClr val="00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585437" y="3791167"/>
            <a:ext cx="365104" cy="1060830"/>
          </a:xfrm>
          <a:prstGeom prst="rect">
            <a:avLst/>
          </a:prstGeom>
          <a:solidFill>
            <a:srgbClr val="00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7" t="80185" r="28386"/>
          <a:stretch/>
        </p:blipFill>
        <p:spPr>
          <a:xfrm>
            <a:off x="3758429" y="3741739"/>
            <a:ext cx="694618" cy="13057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97904"/>
          <a:stretch/>
        </p:blipFill>
        <p:spPr>
          <a:xfrm>
            <a:off x="225233" y="3640830"/>
            <a:ext cx="4734444" cy="138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19" name="Rectangle 18"/>
          <p:cNvSpPr/>
          <p:nvPr/>
        </p:nvSpPr>
        <p:spPr>
          <a:xfrm>
            <a:off x="225233" y="378941"/>
            <a:ext cx="4734444" cy="3261889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646300" y="277093"/>
            <a:ext cx="4350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5113" algn="l"/>
              </a:tabLst>
            </a:pPr>
            <a:r>
              <a:rPr lang="en-CA" sz="7200" b="1" dirty="0">
                <a:solidFill>
                  <a:srgbClr val="D71A20"/>
                </a:solidFill>
                <a:latin typeface="Gill Sans MT" panose="020B0502020104020203" pitchFamily="34" charset="0"/>
              </a:rPr>
              <a:t>SHARED</a:t>
            </a:r>
          </a:p>
          <a:p>
            <a:r>
              <a:rPr lang="en-CA" sz="800" b="1" dirty="0">
                <a:solidFill>
                  <a:srgbClr val="D71A20"/>
                </a:solidFill>
                <a:latin typeface="Gill Sans MT" panose="020B0502020104020203" pitchFamily="34" charset="0"/>
              </a:rPr>
              <a:t>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59676" y="378941"/>
            <a:ext cx="7038359" cy="955714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5200073" y="544945"/>
            <a:ext cx="6797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>
                <a:solidFill>
                  <a:srgbClr val="FF0000"/>
                </a:solidFill>
              </a:rPr>
              <a:t>An international collaboration of viral sequences, treatment histories, and health outcomes related to the hepatitis C virus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6298" y="1191276"/>
            <a:ext cx="4109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>
                <a:solidFill>
                  <a:schemeClr val="bg1"/>
                </a:solidFill>
                <a:latin typeface="Gill Sans MT" panose="020B0502020104020203" pitchFamily="34" charset="0"/>
              </a:rPr>
              <a:t>Surveillance of Hepatitis-C Antiviral Resistance, Epidemiology and </a:t>
            </a:r>
            <a:r>
              <a:rPr lang="en-CA" sz="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methoDologies</a:t>
            </a:r>
            <a:endParaRPr lang="en-CA" sz="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CA" sz="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952A4E-0484-D847-988E-247D4EC79334}"/>
              </a:ext>
            </a:extLst>
          </p:cNvPr>
          <p:cNvSpPr/>
          <p:nvPr/>
        </p:nvSpPr>
        <p:spPr>
          <a:xfrm>
            <a:off x="5216792" y="1806165"/>
            <a:ext cx="65815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3200" b="1" dirty="0">
                <a:solidFill>
                  <a:srgbClr val="0032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REAL WORLD RESISTANCE PROFILE OF VIROLOGIC FAILURES COLLECTED FROM AN INTERNATIONAL COLLABORATION (SHARED)</a:t>
            </a:r>
            <a:endParaRPr lang="en-CA" sz="2400" dirty="0">
              <a:solidFill>
                <a:srgbClr val="00324D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D557F1-469F-EA48-A4EE-4F6F0EB9AA88}"/>
              </a:ext>
            </a:extLst>
          </p:cNvPr>
          <p:cNvSpPr txBox="1"/>
          <p:nvPr/>
        </p:nvSpPr>
        <p:spPr>
          <a:xfrm>
            <a:off x="8985504" y="5338155"/>
            <a:ext cx="25053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24D"/>
                </a:solidFill>
              </a:rPr>
              <a:t>Anita Howe, Ph.D. </a:t>
            </a:r>
          </a:p>
          <a:p>
            <a:r>
              <a:rPr lang="en-US" dirty="0">
                <a:solidFill>
                  <a:srgbClr val="00324D"/>
                </a:solidFill>
              </a:rPr>
              <a:t>on behalf of SHARED</a:t>
            </a:r>
          </a:p>
        </p:txBody>
      </p:sp>
    </p:spTree>
    <p:extLst>
      <p:ext uri="{BB962C8B-B14F-4D97-AF65-F5344CB8AC3E}">
        <p14:creationId xmlns:p14="http://schemas.microsoft.com/office/powerpoint/2010/main" val="2223138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-8773"/>
            <a:ext cx="12192000" cy="911262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10174650" y="265183"/>
            <a:ext cx="120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SHARED</a:t>
            </a:r>
          </a:p>
          <a:p>
            <a:r>
              <a:rPr lang="en-CA" sz="4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FCC8A0-7371-0843-B11C-048F96DD134E}"/>
              </a:ext>
            </a:extLst>
          </p:cNvPr>
          <p:cNvSpPr txBox="1">
            <a:spLocks/>
          </p:cNvSpPr>
          <p:nvPr/>
        </p:nvSpPr>
        <p:spPr>
          <a:xfrm>
            <a:off x="327544" y="-184215"/>
            <a:ext cx="8153400" cy="898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>
                <a:solidFill>
                  <a:srgbClr val="002060"/>
                </a:solidFill>
                <a:latin typeface="+mn-lt"/>
              </a:rPr>
              <a:t>Distinct Pathways to Resistance in GT3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1DBFE-6BAA-5840-8304-B2233928BE05}"/>
              </a:ext>
            </a:extLst>
          </p:cNvPr>
          <p:cNvSpPr txBox="1"/>
          <p:nvPr/>
        </p:nvSpPr>
        <p:spPr>
          <a:xfrm>
            <a:off x="1584668" y="6153123"/>
            <a:ext cx="9022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Y93H rarely paired with A30 mutations, and never with A30K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726405-F7C6-9F48-90BA-C7585E4AAEC2}"/>
              </a:ext>
            </a:extLst>
          </p:cNvPr>
          <p:cNvSpPr txBox="1"/>
          <p:nvPr/>
        </p:nvSpPr>
        <p:spPr>
          <a:xfrm>
            <a:off x="327544" y="3376289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= 0.001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EE44D-C9B7-1A4C-A6FB-E353732536A5}"/>
              </a:ext>
            </a:extLst>
          </p:cNvPr>
          <p:cNvSpPr txBox="1"/>
          <p:nvPr/>
        </p:nvSpPr>
        <p:spPr>
          <a:xfrm>
            <a:off x="327544" y="566098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&lt; 0.0001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404107-60E1-8743-A178-7A4CA3BE55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7363" y="1623689"/>
          <a:ext cx="499920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009">
                  <a:extLst>
                    <a:ext uri="{9D8B030D-6E8A-4147-A177-3AD203B41FA5}">
                      <a16:colId xmlns:a16="http://schemas.microsoft.com/office/drawing/2014/main" val="1212769479"/>
                    </a:ext>
                  </a:extLst>
                </a:gridCol>
                <a:gridCol w="1099733">
                  <a:extLst>
                    <a:ext uri="{9D8B030D-6E8A-4147-A177-3AD203B41FA5}">
                      <a16:colId xmlns:a16="http://schemas.microsoft.com/office/drawing/2014/main" val="1129102325"/>
                    </a:ext>
                  </a:extLst>
                </a:gridCol>
                <a:gridCol w="1085812">
                  <a:extLst>
                    <a:ext uri="{9D8B030D-6E8A-4147-A177-3AD203B41FA5}">
                      <a16:colId xmlns:a16="http://schemas.microsoft.com/office/drawing/2014/main" val="2051092937"/>
                    </a:ext>
                  </a:extLst>
                </a:gridCol>
                <a:gridCol w="1113653">
                  <a:extLst>
                    <a:ext uri="{9D8B030D-6E8A-4147-A177-3AD203B41FA5}">
                      <a16:colId xmlns:a16="http://schemas.microsoft.com/office/drawing/2014/main" val="1928291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79A4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Y93H Absent</a:t>
                      </a:r>
                    </a:p>
                  </a:txBody>
                  <a:tcPr>
                    <a:solidFill>
                      <a:srgbClr val="79A4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Y93H Present </a:t>
                      </a:r>
                    </a:p>
                  </a:txBody>
                  <a:tcPr>
                    <a:solidFill>
                      <a:srgbClr val="79A4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rgbClr val="79A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24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A30any Absent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56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30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A30any Present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3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39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63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102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57118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B739281-A608-7748-851B-12328C6897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7544" y="3929886"/>
          <a:ext cx="489884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881">
                  <a:extLst>
                    <a:ext uri="{9D8B030D-6E8A-4147-A177-3AD203B41FA5}">
                      <a16:colId xmlns:a16="http://schemas.microsoft.com/office/drawing/2014/main" val="1212769479"/>
                    </a:ext>
                  </a:extLst>
                </a:gridCol>
                <a:gridCol w="1077655">
                  <a:extLst>
                    <a:ext uri="{9D8B030D-6E8A-4147-A177-3AD203B41FA5}">
                      <a16:colId xmlns:a16="http://schemas.microsoft.com/office/drawing/2014/main" val="1129102325"/>
                    </a:ext>
                  </a:extLst>
                </a:gridCol>
                <a:gridCol w="1064014">
                  <a:extLst>
                    <a:ext uri="{9D8B030D-6E8A-4147-A177-3AD203B41FA5}">
                      <a16:colId xmlns:a16="http://schemas.microsoft.com/office/drawing/2014/main" val="2051092937"/>
                    </a:ext>
                  </a:extLst>
                </a:gridCol>
                <a:gridCol w="1091296">
                  <a:extLst>
                    <a:ext uri="{9D8B030D-6E8A-4147-A177-3AD203B41FA5}">
                      <a16:colId xmlns:a16="http://schemas.microsoft.com/office/drawing/2014/main" val="1928291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79A4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Y93H Absent</a:t>
                      </a:r>
                    </a:p>
                  </a:txBody>
                  <a:tcPr>
                    <a:solidFill>
                      <a:srgbClr val="79A4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Y93H Present </a:t>
                      </a:r>
                    </a:p>
                  </a:txBody>
                  <a:tcPr>
                    <a:solidFill>
                      <a:srgbClr val="79A4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rgbClr val="79A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24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A30K Absent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52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76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30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A30K Present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3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36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52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88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57118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7AC5616-60BC-2040-B9B3-48A6AD471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112" y="1309167"/>
            <a:ext cx="4582363" cy="4843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CDF064-0094-1F46-8C34-15F242495273}"/>
              </a:ext>
            </a:extLst>
          </p:cNvPr>
          <p:cNvSpPr txBox="1"/>
          <p:nvPr/>
        </p:nvSpPr>
        <p:spPr>
          <a:xfrm>
            <a:off x="6615112" y="1000552"/>
            <a:ext cx="3059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excerpt of GT3 DAA failures</a:t>
            </a:r>
          </a:p>
        </p:txBody>
      </p:sp>
    </p:spTree>
    <p:extLst>
      <p:ext uri="{BB962C8B-B14F-4D97-AF65-F5344CB8AC3E}">
        <p14:creationId xmlns:p14="http://schemas.microsoft.com/office/powerpoint/2010/main" val="126159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-10100"/>
            <a:ext cx="12192000" cy="911262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10174650" y="265183"/>
            <a:ext cx="120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SHARED</a:t>
            </a:r>
          </a:p>
          <a:p>
            <a:r>
              <a:rPr lang="en-CA" sz="4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BB6BA2-FF6F-674B-B921-95A700554C81}"/>
              </a:ext>
            </a:extLst>
          </p:cNvPr>
          <p:cNvSpPr txBox="1"/>
          <p:nvPr/>
        </p:nvSpPr>
        <p:spPr>
          <a:xfrm>
            <a:off x="358779" y="153143"/>
            <a:ext cx="8910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>
                <a:solidFill>
                  <a:srgbClr val="002060"/>
                </a:solidFill>
              </a:rPr>
              <a:t>New NS5A RAS observed in “Real-world”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0E77FF-43D0-D445-9F93-27A4C668A037}"/>
              </a:ext>
            </a:extLst>
          </p:cNvPr>
          <p:cNvSpPr txBox="1"/>
          <p:nvPr/>
        </p:nvSpPr>
        <p:spPr>
          <a:xfrm>
            <a:off x="4643863" y="1084042"/>
            <a:ext cx="2857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RAS Not Listed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BD314A-55EC-3145-82DE-94EB8F37078D}"/>
              </a:ext>
            </a:extLst>
          </p:cNvPr>
          <p:cNvCxnSpPr>
            <a:cxnSpLocks/>
          </p:cNvCxnSpPr>
          <p:nvPr/>
        </p:nvCxnSpPr>
        <p:spPr>
          <a:xfrm>
            <a:off x="4741261" y="1415434"/>
            <a:ext cx="31933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487005C-1F36-2B42-8DAD-1CC8C615F429}"/>
              </a:ext>
            </a:extLst>
          </p:cNvPr>
          <p:cNvSpPr/>
          <p:nvPr/>
        </p:nvSpPr>
        <p:spPr>
          <a:xfrm>
            <a:off x="726347" y="6479458"/>
            <a:ext cx="29017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^these variants are present in &gt;10% natural isolates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8976A3-CC99-6843-B7C1-853212D1B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49212"/>
              </p:ext>
            </p:extLst>
          </p:nvPr>
        </p:nvGraphicFramePr>
        <p:xfrm>
          <a:off x="726347" y="4704702"/>
          <a:ext cx="10648790" cy="1774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103">
                  <a:extLst>
                    <a:ext uri="{9D8B030D-6E8A-4147-A177-3AD203B41FA5}">
                      <a16:colId xmlns:a16="http://schemas.microsoft.com/office/drawing/2014/main" val="1498010617"/>
                    </a:ext>
                  </a:extLst>
                </a:gridCol>
                <a:gridCol w="943429">
                  <a:extLst>
                    <a:ext uri="{9D8B030D-6E8A-4147-A177-3AD203B41FA5}">
                      <a16:colId xmlns:a16="http://schemas.microsoft.com/office/drawing/2014/main" val="3998586922"/>
                    </a:ext>
                  </a:extLst>
                </a:gridCol>
                <a:gridCol w="559314">
                  <a:extLst>
                    <a:ext uri="{9D8B030D-6E8A-4147-A177-3AD203B41FA5}">
                      <a16:colId xmlns:a16="http://schemas.microsoft.com/office/drawing/2014/main" val="2801350999"/>
                    </a:ext>
                  </a:extLst>
                </a:gridCol>
                <a:gridCol w="748590">
                  <a:extLst>
                    <a:ext uri="{9D8B030D-6E8A-4147-A177-3AD203B41FA5}">
                      <a16:colId xmlns:a16="http://schemas.microsoft.com/office/drawing/2014/main" val="2923020893"/>
                    </a:ext>
                  </a:extLst>
                </a:gridCol>
                <a:gridCol w="666553">
                  <a:extLst>
                    <a:ext uri="{9D8B030D-6E8A-4147-A177-3AD203B41FA5}">
                      <a16:colId xmlns:a16="http://schemas.microsoft.com/office/drawing/2014/main" val="3229096621"/>
                    </a:ext>
                  </a:extLst>
                </a:gridCol>
                <a:gridCol w="902410">
                  <a:extLst>
                    <a:ext uri="{9D8B030D-6E8A-4147-A177-3AD203B41FA5}">
                      <a16:colId xmlns:a16="http://schemas.microsoft.com/office/drawing/2014/main" val="298780519"/>
                    </a:ext>
                  </a:extLst>
                </a:gridCol>
                <a:gridCol w="728080">
                  <a:extLst>
                    <a:ext uri="{9D8B030D-6E8A-4147-A177-3AD203B41FA5}">
                      <a16:colId xmlns:a16="http://schemas.microsoft.com/office/drawing/2014/main" val="3510522880"/>
                    </a:ext>
                  </a:extLst>
                </a:gridCol>
                <a:gridCol w="615280">
                  <a:extLst>
                    <a:ext uri="{9D8B030D-6E8A-4147-A177-3AD203B41FA5}">
                      <a16:colId xmlns:a16="http://schemas.microsoft.com/office/drawing/2014/main" val="2835824923"/>
                    </a:ext>
                  </a:extLst>
                </a:gridCol>
                <a:gridCol w="589207">
                  <a:extLst>
                    <a:ext uri="{9D8B030D-6E8A-4147-A177-3AD203B41FA5}">
                      <a16:colId xmlns:a16="http://schemas.microsoft.com/office/drawing/2014/main" val="3959086640"/>
                    </a:ext>
                  </a:extLst>
                </a:gridCol>
                <a:gridCol w="1312596">
                  <a:extLst>
                    <a:ext uri="{9D8B030D-6E8A-4147-A177-3AD203B41FA5}">
                      <a16:colId xmlns:a16="http://schemas.microsoft.com/office/drawing/2014/main" val="4032689327"/>
                    </a:ext>
                  </a:extLst>
                </a:gridCol>
                <a:gridCol w="1486738">
                  <a:extLst>
                    <a:ext uri="{9D8B030D-6E8A-4147-A177-3AD203B41FA5}">
                      <a16:colId xmlns:a16="http://schemas.microsoft.com/office/drawing/2014/main" val="2765482831"/>
                    </a:ext>
                  </a:extLst>
                </a:gridCol>
                <a:gridCol w="687321">
                  <a:extLst>
                    <a:ext uri="{9D8B030D-6E8A-4147-A177-3AD203B41FA5}">
                      <a16:colId xmlns:a16="http://schemas.microsoft.com/office/drawing/2014/main" val="809638772"/>
                    </a:ext>
                  </a:extLst>
                </a:gridCol>
                <a:gridCol w="593169">
                  <a:extLst>
                    <a:ext uri="{9D8B030D-6E8A-4147-A177-3AD203B41FA5}">
                      <a16:colId xmlns:a16="http://schemas.microsoft.com/office/drawing/2014/main" val="64254118"/>
                    </a:ext>
                  </a:extLst>
                </a:gridCol>
              </a:tblGrid>
              <a:tr h="458815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CA" sz="1400" b="1" u="none" strike="noStrike" dirty="0">
                          <a:effectLst/>
                        </a:rPr>
                        <a:t>NS5A RAS not listed in the 2018 EASL Guidelines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843090"/>
                  </a:ext>
                </a:extLst>
              </a:tr>
              <a:tr h="172377">
                <a:tc>
                  <a:txBody>
                    <a:bodyPr/>
                    <a:lstStyle/>
                    <a:p>
                      <a:pPr algn="ctr" fontAlgn="b"/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24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26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28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29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30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31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32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38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58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62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92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effectLst/>
                        </a:rPr>
                        <a:t>93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270784"/>
                  </a:ext>
                </a:extLst>
              </a:tr>
              <a:tr h="2186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1a/1/1d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Q/S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Q/R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L/T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A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M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H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C/G/H/D/L/P/N/Q/Y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A/D/G/Q/S/T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E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785895"/>
                  </a:ext>
                </a:extLst>
              </a:tr>
              <a:tr h="17237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1b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R/S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A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A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L/R/T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E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912595"/>
                  </a:ext>
                </a:extLst>
              </a:tr>
              <a:tr h="17237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2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S</a:t>
                      </a:r>
                      <a:r>
                        <a:rPr lang="en-CA" sz="1200" u="none" strike="noStrike" baseline="30000" dirty="0">
                          <a:effectLst/>
                        </a:rPr>
                        <a:t>^</a:t>
                      </a:r>
                      <a:endParaRPr lang="en-CA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D/S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793556"/>
                  </a:ext>
                </a:extLst>
              </a:tr>
              <a:tr h="17237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3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K/Q/T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L/V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H/Q/R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H/D/Q/R/S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A/E/I/L/M/P/Q/T</a:t>
                      </a:r>
                      <a:r>
                        <a:rPr lang="en-CA" sz="1200" u="none" strike="noStrike" baseline="30000" dirty="0">
                          <a:effectLst/>
                        </a:rPr>
                        <a:t>^</a:t>
                      </a:r>
                      <a:r>
                        <a:rPr lang="en-CA" sz="1200" u="none" strike="noStrike" dirty="0">
                          <a:effectLst/>
                        </a:rPr>
                        <a:t>/S</a:t>
                      </a:r>
                      <a:r>
                        <a:rPr lang="en-CA" sz="1200" u="none" strike="noStrike" baseline="30000" dirty="0">
                          <a:effectLst/>
                        </a:rPr>
                        <a:t>^</a:t>
                      </a:r>
                      <a:r>
                        <a:rPr lang="en-CA" sz="1200" u="none" strike="noStrike" dirty="0">
                          <a:effectLst/>
                        </a:rPr>
                        <a:t>/V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A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82598"/>
                  </a:ext>
                </a:extLst>
              </a:tr>
              <a:tr h="17237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4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Q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R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M</a:t>
                      </a:r>
                      <a:r>
                        <a:rPr lang="en-CA" sz="1200" u="none" strike="noStrike" baseline="30000" dirty="0">
                          <a:effectLst/>
                        </a:rPr>
                        <a:t>^</a:t>
                      </a:r>
                      <a:r>
                        <a:rPr lang="en-CA" sz="1200" u="none" strike="noStrike" dirty="0">
                          <a:effectLst/>
                        </a:rPr>
                        <a:t>/T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C/F/Q/R</a:t>
                      </a:r>
                      <a:r>
                        <a:rPr lang="en-CA" sz="1200" u="none" strike="noStrike" baseline="30000" dirty="0">
                          <a:effectLst/>
                        </a:rPr>
                        <a:t>^</a:t>
                      </a:r>
                      <a:r>
                        <a:rPr lang="en-CA" sz="1200" u="none" strike="noStrike" dirty="0">
                          <a:effectLst/>
                        </a:rPr>
                        <a:t>/S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L/V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A/T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A/E</a:t>
                      </a:r>
                      <a:r>
                        <a:rPr lang="en-CA" sz="1200" u="none" strike="noStrike" baseline="30000" dirty="0">
                          <a:effectLst/>
                        </a:rPr>
                        <a:t>^</a:t>
                      </a:r>
                      <a:r>
                        <a:rPr lang="en-CA" sz="1200" u="none" strike="noStrike" dirty="0">
                          <a:effectLst/>
                        </a:rPr>
                        <a:t>/N/Q/R/T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C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603099"/>
                  </a:ext>
                </a:extLst>
              </a:tr>
              <a:tr h="17237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6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K</a:t>
                      </a:r>
                      <a:r>
                        <a:rPr lang="en-CA" sz="1200" u="none" strike="noStrike" baseline="30000" dirty="0">
                          <a:effectLst/>
                        </a:rPr>
                        <a:t>^</a:t>
                      </a:r>
                      <a:endParaRPr lang="en-CA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M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Q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H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E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 dirty="0">
                          <a:effectLst/>
                        </a:rPr>
                        <a:t>Y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1603"/>
                  </a:ext>
                </a:extLst>
              </a:tr>
            </a:tbl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DAD2B72-9AE9-ED4F-8190-7641FEEF6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303176"/>
              </p:ext>
            </p:extLst>
          </p:nvPr>
        </p:nvGraphicFramePr>
        <p:xfrm>
          <a:off x="1321091" y="790313"/>
          <a:ext cx="8218669" cy="3994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164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-52350"/>
            <a:ext cx="12192000" cy="911262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31CB9C-902F-9D4B-A670-98262763B21E}"/>
              </a:ext>
            </a:extLst>
          </p:cNvPr>
          <p:cNvSpPr txBox="1"/>
          <p:nvPr/>
        </p:nvSpPr>
        <p:spPr>
          <a:xfrm>
            <a:off x="266276" y="-101826"/>
            <a:ext cx="9360324" cy="1077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solidFill>
                  <a:srgbClr val="002060"/>
                </a:solidFill>
              </a:rPr>
              <a:t>Rare Genotypes Tend to select multiple NS5A RAS after DAA failure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74650" y="265183"/>
            <a:ext cx="120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SHARED</a:t>
            </a:r>
          </a:p>
          <a:p>
            <a:r>
              <a:rPr lang="en-CA" sz="4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3262E2-EF6C-664B-B9D8-A54B5DD4505D}"/>
              </a:ext>
            </a:extLst>
          </p:cNvPr>
          <p:cNvSpPr txBox="1"/>
          <p:nvPr/>
        </p:nvSpPr>
        <p:spPr>
          <a:xfrm>
            <a:off x="2602031" y="6147216"/>
            <a:ext cx="219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97A4DE3-B48E-694B-A0F3-DBABCB900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184575"/>
              </p:ext>
            </p:extLst>
          </p:nvPr>
        </p:nvGraphicFramePr>
        <p:xfrm>
          <a:off x="4210391" y="1175447"/>
          <a:ext cx="73977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B3DC68-F833-A146-A262-66747EBC6292}"/>
              </a:ext>
            </a:extLst>
          </p:cNvPr>
          <p:cNvSpPr txBox="1"/>
          <p:nvPr/>
        </p:nvSpPr>
        <p:spPr>
          <a:xfrm>
            <a:off x="476507" y="4609407"/>
            <a:ext cx="3303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Genotype subtypes were derived from HCV sequence by BLAST and phylogenetic analysis with reference sequences obtained from GenBank</a:t>
            </a:r>
          </a:p>
          <a:p>
            <a:r>
              <a:rPr lang="en-US" sz="1100" dirty="0"/>
              <a:t>*Patients were treated with OMB-, LDV-, EBR-, or DCV-containing regimens</a:t>
            </a:r>
          </a:p>
          <a:p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63702-62DF-3C49-8954-AE21ACA132D3}"/>
              </a:ext>
            </a:extLst>
          </p:cNvPr>
          <p:cNvSpPr txBox="1"/>
          <p:nvPr/>
        </p:nvSpPr>
        <p:spPr>
          <a:xfrm>
            <a:off x="1703687" y="6070703"/>
            <a:ext cx="9385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Some WT GT4 subtypes have diverse amino acids.  The impact of resistance remains to be determined.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DBA3802-9CA3-8443-846D-ABCAD9721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18346"/>
              </p:ext>
            </p:extLst>
          </p:nvPr>
        </p:nvGraphicFramePr>
        <p:xfrm>
          <a:off x="476507" y="1280595"/>
          <a:ext cx="3303756" cy="3328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86">
                  <a:extLst>
                    <a:ext uri="{9D8B030D-6E8A-4147-A177-3AD203B41FA5}">
                      <a16:colId xmlns:a16="http://schemas.microsoft.com/office/drawing/2014/main" val="4180898358"/>
                    </a:ext>
                  </a:extLst>
                </a:gridCol>
                <a:gridCol w="1561170">
                  <a:extLst>
                    <a:ext uri="{9D8B030D-6E8A-4147-A177-3AD203B41FA5}">
                      <a16:colId xmlns:a16="http://schemas.microsoft.com/office/drawing/2014/main" val="2492520729"/>
                    </a:ext>
                  </a:extLst>
                </a:gridCol>
              </a:tblGrid>
              <a:tr h="27740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Genotype/Subtype</a:t>
                      </a:r>
                      <a:endParaRPr lang="en-CA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9A4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No. of Patients</a:t>
                      </a:r>
                      <a:r>
                        <a:rPr lang="en-CA" sz="1600" b="1" u="none" strike="noStrike" baseline="30000" dirty="0">
                          <a:solidFill>
                            <a:srgbClr val="002060"/>
                          </a:solidFill>
                          <a:effectLst/>
                        </a:rPr>
                        <a:t>*</a:t>
                      </a:r>
                      <a:endParaRPr lang="en-CA" sz="1600" b="1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9A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64564"/>
                  </a:ext>
                </a:extLst>
              </a:tr>
              <a:tr h="27740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1e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1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542577"/>
                  </a:ext>
                </a:extLst>
              </a:tr>
              <a:tr h="27740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1g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2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073746"/>
                  </a:ext>
                </a:extLst>
              </a:tr>
              <a:tr h="27740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2c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4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90231"/>
                  </a:ext>
                </a:extLst>
              </a:tr>
              <a:tr h="27740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2i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1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365140"/>
                  </a:ext>
                </a:extLst>
              </a:tr>
              <a:tr h="27740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3b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1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564194"/>
                  </a:ext>
                </a:extLst>
              </a:tr>
              <a:tr h="27740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4b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1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30511"/>
                  </a:ext>
                </a:extLst>
              </a:tr>
              <a:tr h="27740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4c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1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126686"/>
                  </a:ext>
                </a:extLst>
              </a:tr>
              <a:tr h="27740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4d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18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082788"/>
                  </a:ext>
                </a:extLst>
              </a:tr>
              <a:tr h="27740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4g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1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76119"/>
                  </a:ext>
                </a:extLst>
              </a:tr>
              <a:tr h="27740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4o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1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00314"/>
                  </a:ext>
                </a:extLst>
              </a:tr>
              <a:tr h="27740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4r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4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32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4F864A-5CD3-6041-AF1D-579A574EE2BD}"/>
              </a:ext>
            </a:extLst>
          </p:cNvPr>
          <p:cNvSpPr txBox="1"/>
          <p:nvPr/>
        </p:nvSpPr>
        <p:spPr>
          <a:xfrm>
            <a:off x="7909266" y="5654043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NS5A RAS</a:t>
            </a:r>
          </a:p>
        </p:txBody>
      </p:sp>
    </p:spTree>
    <p:extLst>
      <p:ext uri="{BB962C8B-B14F-4D97-AF65-F5344CB8AC3E}">
        <p14:creationId xmlns:p14="http://schemas.microsoft.com/office/powerpoint/2010/main" val="324675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12192000" cy="911262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10174650" y="265183"/>
            <a:ext cx="120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SHARED</a:t>
            </a:r>
          </a:p>
          <a:p>
            <a:r>
              <a:rPr lang="en-CA" sz="4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DA36B42-9319-6D46-892F-DC4EDA9A83A6}"/>
              </a:ext>
            </a:extLst>
          </p:cNvPr>
          <p:cNvSpPr txBox="1">
            <a:spLocks/>
          </p:cNvSpPr>
          <p:nvPr/>
        </p:nvSpPr>
        <p:spPr>
          <a:xfrm>
            <a:off x="195728" y="988"/>
            <a:ext cx="11077808" cy="780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>
                <a:solidFill>
                  <a:srgbClr val="002060"/>
                </a:solidFill>
                <a:latin typeface="+mn-lt"/>
              </a:rPr>
              <a:t>High Frequency of S282T mutation in GT4 failures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696D67-BCF4-1D40-A2CA-3A2605CB141A}"/>
              </a:ext>
            </a:extLst>
          </p:cNvPr>
          <p:cNvSpPr txBox="1"/>
          <p:nvPr/>
        </p:nvSpPr>
        <p:spPr>
          <a:xfrm>
            <a:off x="586369" y="1086881"/>
            <a:ext cx="1010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526 patients received sofosbuvir-based regimens: 179 GT1a/1d, 198 GT1b, 12 GT2, 104 GT3, 31 GT4, 2 GT6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DD54E5E-EF9A-FF4E-861A-3FFF5A78E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548574"/>
              </p:ext>
            </p:extLst>
          </p:nvPr>
        </p:nvGraphicFramePr>
        <p:xfrm>
          <a:off x="339020" y="1707706"/>
          <a:ext cx="6750050" cy="549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07078B0-AB11-3C4F-A265-8601FC22FFA9}"/>
              </a:ext>
            </a:extLst>
          </p:cNvPr>
          <p:cNvSpPr txBox="1"/>
          <p:nvPr/>
        </p:nvSpPr>
        <p:spPr>
          <a:xfrm>
            <a:off x="7251381" y="1900877"/>
            <a:ext cx="47674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NS5B S282T rarely detected during clinical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S282T confers 2- to 18- fold reduced drug susceptibility to sofosbuvir in HCV replicons.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23% of all GT4 patients selected S282T mutation after failing sofosbuvir-containing regimens.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D150A-53AF-A94A-9DF5-ABE1096D5B7E}"/>
              </a:ext>
            </a:extLst>
          </p:cNvPr>
          <p:cNvSpPr txBox="1"/>
          <p:nvPr/>
        </p:nvSpPr>
        <p:spPr>
          <a:xfrm rot="16200000">
            <a:off x="-1526862" y="3728745"/>
            <a:ext cx="4595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% Virologic Failures with RAS in respective genotypes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3A6AF-20BA-EB47-A362-EFB66A4D99DA}"/>
              </a:ext>
            </a:extLst>
          </p:cNvPr>
          <p:cNvSpPr txBox="1"/>
          <p:nvPr/>
        </p:nvSpPr>
        <p:spPr>
          <a:xfrm>
            <a:off x="2810592" y="623384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NS5B Amino Acid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DA3E7-9474-6B43-8EDB-6DCAFBBB084E}"/>
              </a:ext>
            </a:extLst>
          </p:cNvPr>
          <p:cNvSpPr txBox="1"/>
          <p:nvPr/>
        </p:nvSpPr>
        <p:spPr>
          <a:xfrm>
            <a:off x="2548982" y="389802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C195E-F276-3E45-88B8-7C587BA99769}"/>
              </a:ext>
            </a:extLst>
          </p:cNvPr>
          <p:cNvSpPr txBox="1"/>
          <p:nvPr/>
        </p:nvSpPr>
        <p:spPr>
          <a:xfrm>
            <a:off x="8346776" y="6500525"/>
            <a:ext cx="3672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*3 patients had WST in the Sanger consensus sequence </a:t>
            </a:r>
          </a:p>
        </p:txBody>
      </p:sp>
    </p:spTree>
    <p:extLst>
      <p:ext uri="{BB962C8B-B14F-4D97-AF65-F5344CB8AC3E}">
        <p14:creationId xmlns:p14="http://schemas.microsoft.com/office/powerpoint/2010/main" val="1340112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252"/>
            <a:ext cx="12192000" cy="911262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10174650" y="265183"/>
            <a:ext cx="120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SHARED</a:t>
            </a:r>
          </a:p>
          <a:p>
            <a:r>
              <a:rPr lang="en-CA" sz="4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BF1EE7-CDF2-BA44-8F3F-D358C1A1FAFB}"/>
              </a:ext>
            </a:extLst>
          </p:cNvPr>
          <p:cNvSpPr txBox="1"/>
          <p:nvPr/>
        </p:nvSpPr>
        <p:spPr>
          <a:xfrm>
            <a:off x="95949" y="-74207"/>
            <a:ext cx="9982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solidFill>
                  <a:srgbClr val="002060"/>
                </a:solidFill>
              </a:rPr>
              <a:t>No significant difference in NS5A RAS frequency in different patient groups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7D427F53-1DE4-884A-8F22-36E791651B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126470"/>
              </p:ext>
            </p:extLst>
          </p:nvPr>
        </p:nvGraphicFramePr>
        <p:xfrm>
          <a:off x="1677983" y="963387"/>
          <a:ext cx="8836036" cy="555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91B2434-BEAC-3847-AC34-3173A638155A}"/>
              </a:ext>
            </a:extLst>
          </p:cNvPr>
          <p:cNvSpPr txBox="1"/>
          <p:nvPr/>
        </p:nvSpPr>
        <p:spPr>
          <a:xfrm>
            <a:off x="4410731" y="6470826"/>
            <a:ext cx="4312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Percentage Virologic Failures with Detectable RAS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A4D36-A363-264E-B31F-D808443EED0A}"/>
              </a:ext>
            </a:extLst>
          </p:cNvPr>
          <p:cNvSpPr txBox="1"/>
          <p:nvPr/>
        </p:nvSpPr>
        <p:spPr>
          <a:xfrm>
            <a:off x="7667813" y="5535168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&lt; 0.05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89C50-5301-2340-8B89-6C56DF654F03}"/>
              </a:ext>
            </a:extLst>
          </p:cNvPr>
          <p:cNvSpPr txBox="1"/>
          <p:nvPr/>
        </p:nvSpPr>
        <p:spPr>
          <a:xfrm>
            <a:off x="8855114" y="5842945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68/75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078E86-6F4E-5F49-B16F-4A8E082D32EB}"/>
              </a:ext>
            </a:extLst>
          </p:cNvPr>
          <p:cNvSpPr txBox="1"/>
          <p:nvPr/>
        </p:nvSpPr>
        <p:spPr>
          <a:xfrm>
            <a:off x="6937529" y="5535167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8/13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9B4A79-1E4E-FF4C-813C-3E98B7081DE0}"/>
              </a:ext>
            </a:extLst>
          </p:cNvPr>
          <p:cNvSpPr txBox="1"/>
          <p:nvPr/>
        </p:nvSpPr>
        <p:spPr>
          <a:xfrm>
            <a:off x="9550994" y="522739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5/5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3C07A3-37D8-024F-BE6F-8368476EB5DB}"/>
              </a:ext>
            </a:extLst>
          </p:cNvPr>
          <p:cNvSpPr txBox="1"/>
          <p:nvPr/>
        </p:nvSpPr>
        <p:spPr>
          <a:xfrm>
            <a:off x="9550994" y="4934446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6/6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05CFD1-59E3-4B42-9AC3-74FB87B14610}"/>
              </a:ext>
            </a:extLst>
          </p:cNvPr>
          <p:cNvSpPr txBox="1"/>
          <p:nvPr/>
        </p:nvSpPr>
        <p:spPr>
          <a:xfrm>
            <a:off x="8362831" y="4079680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163/192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3580BB-7A11-DB45-BAAC-1B2A1F850CE9}"/>
              </a:ext>
            </a:extLst>
          </p:cNvPr>
          <p:cNvSpPr txBox="1"/>
          <p:nvPr/>
        </p:nvSpPr>
        <p:spPr>
          <a:xfrm>
            <a:off x="8763742" y="4366354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198/218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64762C-7B69-D343-94FA-064E956FE33C}"/>
              </a:ext>
            </a:extLst>
          </p:cNvPr>
          <p:cNvSpPr txBox="1"/>
          <p:nvPr/>
        </p:nvSpPr>
        <p:spPr>
          <a:xfrm>
            <a:off x="8322090" y="288976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39/46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147973-0E18-B944-933F-F2E81D9BCB77}"/>
              </a:ext>
            </a:extLst>
          </p:cNvPr>
          <p:cNvSpPr txBox="1"/>
          <p:nvPr/>
        </p:nvSpPr>
        <p:spPr>
          <a:xfrm>
            <a:off x="8648937" y="316639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165/187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50EBB4-955E-494C-A224-D6DFAEF92735}"/>
              </a:ext>
            </a:extLst>
          </p:cNvPr>
          <p:cNvSpPr txBox="1"/>
          <p:nvPr/>
        </p:nvSpPr>
        <p:spPr>
          <a:xfrm>
            <a:off x="8143855" y="351019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39/49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B52C6C-5CBC-E64B-A293-741FCBA60B26}"/>
              </a:ext>
            </a:extLst>
          </p:cNvPr>
          <p:cNvSpPr txBox="1"/>
          <p:nvPr/>
        </p:nvSpPr>
        <p:spPr>
          <a:xfrm>
            <a:off x="8620338" y="2028727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130/150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0A5BF4-B85D-FC45-B628-EC116520A2CC}"/>
              </a:ext>
            </a:extLst>
          </p:cNvPr>
          <p:cNvSpPr txBox="1"/>
          <p:nvPr/>
        </p:nvSpPr>
        <p:spPr>
          <a:xfrm>
            <a:off x="8465317" y="2323880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358/402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B74AD3-6103-2948-8D33-6A07A5DCEFC9}"/>
              </a:ext>
            </a:extLst>
          </p:cNvPr>
          <p:cNvSpPr txBox="1"/>
          <p:nvPr/>
        </p:nvSpPr>
        <p:spPr>
          <a:xfrm>
            <a:off x="8322090" y="1160239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182/217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DE67F9-9F94-1E43-9545-56881730F351}"/>
              </a:ext>
            </a:extLst>
          </p:cNvPr>
          <p:cNvSpPr txBox="1"/>
          <p:nvPr/>
        </p:nvSpPr>
        <p:spPr>
          <a:xfrm>
            <a:off x="8362831" y="145358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149/174</a:t>
            </a:r>
          </a:p>
        </p:txBody>
      </p:sp>
    </p:spTree>
    <p:extLst>
      <p:ext uri="{BB962C8B-B14F-4D97-AF65-F5344CB8AC3E}">
        <p14:creationId xmlns:p14="http://schemas.microsoft.com/office/powerpoint/2010/main" val="4136427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-18772"/>
            <a:ext cx="12192000" cy="911262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10174650" y="265183"/>
            <a:ext cx="120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SHARED</a:t>
            </a:r>
          </a:p>
          <a:p>
            <a:r>
              <a:rPr lang="en-CA" sz="4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7F1991-62B8-004C-97AC-B9166748FDD9}"/>
              </a:ext>
            </a:extLst>
          </p:cNvPr>
          <p:cNvSpPr txBox="1"/>
          <p:nvPr/>
        </p:nvSpPr>
        <p:spPr>
          <a:xfrm>
            <a:off x="487680" y="132717"/>
            <a:ext cx="2947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solidFill>
                  <a:srgbClr val="002060"/>
                </a:solidFill>
              </a:rPr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EF279-40A6-6C43-9B7E-FD8EA157CCCE}"/>
              </a:ext>
            </a:extLst>
          </p:cNvPr>
          <p:cNvSpPr txBox="1"/>
          <p:nvPr/>
        </p:nvSpPr>
        <p:spPr>
          <a:xfrm>
            <a:off x="-1" y="1011130"/>
            <a:ext cx="120188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dirty="0"/>
              <a:t>Through international collaborations, SHARED provides an opportunity to conduct in-depth analyses for HCV drug resistance.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/>
              <a:t>80-90% of the DAA-failures have selected resistant viruses.</a:t>
            </a:r>
          </a:p>
          <a:p>
            <a:pPr marL="808038" lvl="1" indent="-296863">
              <a:buFont typeface="Arial" panose="020B0604020202020204" pitchFamily="34" charset="0"/>
              <a:buChar char="•"/>
            </a:pPr>
            <a:r>
              <a:rPr lang="en-US" sz="2800" dirty="0"/>
              <a:t>RAS patterns are unique among genotypes; many RAS are prevalent in natural isolates. </a:t>
            </a:r>
          </a:p>
          <a:p>
            <a:pPr marL="808038" lvl="1" indent="-296863">
              <a:buFont typeface="Arial" panose="020B0604020202020204" pitchFamily="34" charset="0"/>
              <a:buChar char="•"/>
            </a:pPr>
            <a:r>
              <a:rPr lang="en-US" sz="2800" dirty="0"/>
              <a:t>New RAS were observed in real-world clinics.</a:t>
            </a:r>
          </a:p>
          <a:p>
            <a:pPr marL="808038" lvl="1" indent="-296863">
              <a:buFont typeface="Arial" panose="020B0604020202020204" pitchFamily="34" charset="0"/>
              <a:buChar char="•"/>
            </a:pPr>
            <a:r>
              <a:rPr lang="en-US" sz="2800" dirty="0"/>
              <a:t>“Rare genotypes” tend to select multiple RAS</a:t>
            </a:r>
          </a:p>
          <a:p>
            <a:pPr marL="808038" lvl="1" indent="-296863">
              <a:buFont typeface="Arial" panose="020B0604020202020204" pitchFamily="34" charset="0"/>
              <a:buChar char="•"/>
            </a:pPr>
            <a:r>
              <a:rPr lang="en-US" sz="2800" dirty="0"/>
              <a:t>20% of the genotype 4 patients selected NS5B S282T after failing sofosbuvir-containing regimens</a:t>
            </a:r>
          </a:p>
          <a:p>
            <a:pPr marL="808038" lvl="1" indent="-296863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1" dirty="0"/>
              <a:t>Resistance data from non-GT1 and re-treatment are much needed!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400" b="1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1" dirty="0"/>
              <a:t>Interested to join SHARED? </a:t>
            </a:r>
            <a:r>
              <a:rPr lang="en-CA" sz="3200" dirty="0">
                <a:hlinkClick r:id="rId4"/>
              </a:rPr>
              <a:t>http://hcvdb.ubc.ca</a:t>
            </a:r>
            <a:endParaRPr lang="en-US" sz="4800" b="1" dirty="0"/>
          </a:p>
          <a:p>
            <a:pPr marL="457200" indent="-457200">
              <a:buFont typeface="Wingdings" pitchFamily="2" charset="2"/>
              <a:buChar char="§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7036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252"/>
            <a:ext cx="12192000" cy="911262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10174650" y="265183"/>
            <a:ext cx="120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SHARED</a:t>
            </a:r>
          </a:p>
          <a:p>
            <a:r>
              <a:rPr lang="en-CA" sz="4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7EE83-40C1-DC4E-87EE-A839638E5BE3}"/>
              </a:ext>
            </a:extLst>
          </p:cNvPr>
          <p:cNvSpPr txBox="1"/>
          <p:nvPr/>
        </p:nvSpPr>
        <p:spPr>
          <a:xfrm>
            <a:off x="585216" y="141236"/>
            <a:ext cx="4699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ACKNOWLEDGEMENTS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D3FAB-6E83-4B4D-B358-D90520A9E98E}"/>
              </a:ext>
            </a:extLst>
          </p:cNvPr>
          <p:cNvSpPr txBox="1"/>
          <p:nvPr/>
        </p:nvSpPr>
        <p:spPr>
          <a:xfrm>
            <a:off x="753992" y="905649"/>
            <a:ext cx="958943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23975" algn="l"/>
              </a:tabLst>
            </a:pPr>
            <a:r>
              <a:rPr lang="en-US" sz="1600" b="1" dirty="0"/>
              <a:t>Valeria Cento</a:t>
            </a:r>
            <a:r>
              <a:rPr lang="en-US" sz="1600" dirty="0"/>
              <a:t>. </a:t>
            </a:r>
            <a:r>
              <a:rPr lang="it-IT" sz="1600" dirty="0"/>
              <a:t>Università degli Studi di Milano. Milano, </a:t>
            </a:r>
            <a:r>
              <a:rPr lang="it-IT" sz="1600" dirty="0" err="1"/>
              <a:t>Italy</a:t>
            </a:r>
            <a:endParaRPr lang="it-IT" sz="1600" dirty="0"/>
          </a:p>
          <a:p>
            <a:pPr>
              <a:tabLst>
                <a:tab pos="1323975" algn="l"/>
              </a:tabLst>
            </a:pPr>
            <a:r>
              <a:rPr lang="en-CA" sz="1600" b="1" dirty="0"/>
              <a:t>Federico Garcia/A de Salazar</a:t>
            </a:r>
            <a:r>
              <a:rPr lang="en-CA" sz="1600" dirty="0"/>
              <a:t>. Instituto </a:t>
            </a:r>
            <a:r>
              <a:rPr lang="en-CA" sz="1600" dirty="0" err="1"/>
              <a:t>Investigación</a:t>
            </a:r>
            <a:r>
              <a:rPr lang="en-CA" sz="1600" dirty="0"/>
              <a:t> </a:t>
            </a:r>
            <a:r>
              <a:rPr lang="en-CA" sz="1600" dirty="0" err="1"/>
              <a:t>Biosanitaria</a:t>
            </a:r>
            <a:r>
              <a:rPr lang="en-CA" sz="1600" dirty="0"/>
              <a:t> </a:t>
            </a:r>
            <a:r>
              <a:rPr lang="en-CA" sz="1600" dirty="0" err="1"/>
              <a:t>Ibs</a:t>
            </a:r>
            <a:r>
              <a:rPr lang="en-CA" sz="1600" dirty="0"/>
              <a:t>., Granada, Spain</a:t>
            </a:r>
            <a:endParaRPr lang="en-US" sz="1600" dirty="0"/>
          </a:p>
          <a:p>
            <a:pPr>
              <a:tabLst>
                <a:tab pos="1323975" algn="l"/>
              </a:tabLst>
            </a:pPr>
            <a:r>
              <a:rPr lang="en-US" sz="1600" b="1" dirty="0"/>
              <a:t>Francesca </a:t>
            </a:r>
            <a:r>
              <a:rPr lang="en-US" sz="1600" b="1" dirty="0" err="1"/>
              <a:t>Ceccherini</a:t>
            </a:r>
            <a:r>
              <a:rPr lang="en-US" sz="1600" b="1" dirty="0"/>
              <a:t>-Silberstein/CF </a:t>
            </a:r>
            <a:r>
              <a:rPr lang="en-US" sz="1600" b="1" dirty="0" err="1"/>
              <a:t>Perno</a:t>
            </a:r>
            <a:r>
              <a:rPr lang="en-US" sz="1600" b="1" dirty="0"/>
              <a:t>/VC Di </a:t>
            </a:r>
            <a:r>
              <a:rPr lang="en-US" sz="1600" b="1" dirty="0" err="1"/>
              <a:t>Maio</a:t>
            </a:r>
            <a:r>
              <a:rPr lang="en-US" sz="1600" dirty="0"/>
              <a:t>. </a:t>
            </a:r>
            <a:r>
              <a:rPr lang="en-CA" sz="1600" dirty="0"/>
              <a:t>University of Rome Tor </a:t>
            </a:r>
            <a:r>
              <a:rPr lang="en-CA" sz="1600" dirty="0" err="1"/>
              <a:t>Vergata</a:t>
            </a:r>
            <a:r>
              <a:rPr lang="en-CA" sz="1600" dirty="0"/>
              <a:t>, Rome, Italy </a:t>
            </a:r>
            <a:endParaRPr lang="en-US" sz="1600" dirty="0"/>
          </a:p>
          <a:p>
            <a:pPr>
              <a:tabLst>
                <a:tab pos="1323975" algn="l"/>
              </a:tabLst>
            </a:pPr>
            <a:r>
              <a:rPr lang="it-IT" sz="1600" b="1" dirty="0" err="1"/>
              <a:t>Christoph</a:t>
            </a:r>
            <a:r>
              <a:rPr lang="it-IT" sz="1600" b="1" dirty="0"/>
              <a:t> </a:t>
            </a:r>
            <a:r>
              <a:rPr lang="it-IT" sz="1600" b="1" dirty="0" err="1"/>
              <a:t>Sarrazin</a:t>
            </a:r>
            <a:r>
              <a:rPr lang="it-IT" sz="1600" b="1" dirty="0"/>
              <a:t>/Julia </a:t>
            </a:r>
            <a:r>
              <a:rPr lang="it-IT" sz="1600" b="1" dirty="0" err="1"/>
              <a:t>Dietz</a:t>
            </a:r>
            <a:r>
              <a:rPr lang="it-IT" sz="1600" dirty="0"/>
              <a:t>.  </a:t>
            </a:r>
            <a:r>
              <a:rPr lang="en-CA" sz="1600" dirty="0"/>
              <a:t>University Hospital Frankfurt, Frankfurt, Germany </a:t>
            </a:r>
          </a:p>
          <a:p>
            <a:pPr>
              <a:tabLst>
                <a:tab pos="1323975" algn="l"/>
              </a:tabLst>
            </a:pPr>
            <a:r>
              <a:rPr lang="en-CA" sz="1600" b="1" dirty="0"/>
              <a:t>Jean-Michel </a:t>
            </a:r>
            <a:r>
              <a:rPr lang="en-CA" sz="1600" b="1" dirty="0" err="1"/>
              <a:t>Pawlotsky</a:t>
            </a:r>
            <a:r>
              <a:rPr lang="en-CA" sz="1600" b="1" dirty="0"/>
              <a:t>/Slim </a:t>
            </a:r>
            <a:r>
              <a:rPr lang="en-CA" sz="1600" b="1" dirty="0" err="1"/>
              <a:t>Fourati</a:t>
            </a:r>
            <a:r>
              <a:rPr lang="en-CA" sz="1600" b="1" dirty="0"/>
              <a:t>.</a:t>
            </a:r>
            <a:r>
              <a:rPr lang="en-CA" sz="1600" baseline="30000" dirty="0"/>
              <a:t> </a:t>
            </a:r>
            <a:r>
              <a:rPr lang="en-CA" sz="1600" dirty="0"/>
              <a:t>Centre National de </a:t>
            </a:r>
            <a:r>
              <a:rPr lang="en-CA" sz="1600" dirty="0" err="1"/>
              <a:t>Réference</a:t>
            </a:r>
            <a:r>
              <a:rPr lang="en-CA" sz="1600" dirty="0"/>
              <a:t> des </a:t>
            </a:r>
            <a:r>
              <a:rPr lang="en-CA" sz="1600" dirty="0" err="1"/>
              <a:t>Hépatites</a:t>
            </a:r>
            <a:r>
              <a:rPr lang="en-CA" sz="1600" dirty="0"/>
              <a:t> B, C et delta, </a:t>
            </a:r>
            <a:r>
              <a:rPr lang="en-CA" sz="1600" dirty="0" err="1"/>
              <a:t>Créteil</a:t>
            </a:r>
            <a:r>
              <a:rPr lang="en-CA" sz="1600" dirty="0"/>
              <a:t>, France </a:t>
            </a:r>
          </a:p>
          <a:p>
            <a:pPr>
              <a:tabLst>
                <a:tab pos="1323975" algn="l"/>
              </a:tabLst>
            </a:pPr>
            <a:r>
              <a:rPr lang="en-CA" sz="1600" b="1" dirty="0"/>
              <a:t>Charles Boucher/Stephanie Popping. </a:t>
            </a:r>
            <a:r>
              <a:rPr lang="en-CA" sz="1600" dirty="0"/>
              <a:t>Erasmus Medical Center, Rotterdam, Netherlands </a:t>
            </a:r>
          </a:p>
          <a:p>
            <a:pPr>
              <a:tabLst>
                <a:tab pos="1323975" algn="l"/>
              </a:tabLst>
            </a:pPr>
            <a:r>
              <a:rPr lang="en-CA" sz="1600" b="1" dirty="0"/>
              <a:t>Rolf Kaiser/Elena Knops. </a:t>
            </a:r>
            <a:r>
              <a:rPr lang="en-CA" sz="1600" dirty="0"/>
              <a:t>University Hospital Cologne, Cologne, Germany </a:t>
            </a:r>
          </a:p>
          <a:p>
            <a:pPr>
              <a:tabLst>
                <a:tab pos="1323975" algn="l"/>
              </a:tabLst>
            </a:pPr>
            <a:r>
              <a:rPr lang="en-CA" sz="1600" b="1" dirty="0"/>
              <a:t>Johan </a:t>
            </a:r>
            <a:r>
              <a:rPr lang="en-CA" sz="1600" b="1" dirty="0" err="1"/>
              <a:t>Lennerstrand</a:t>
            </a:r>
            <a:r>
              <a:rPr lang="en-CA" sz="1600" b="1" dirty="0"/>
              <a:t>/Midori </a:t>
            </a:r>
            <a:r>
              <a:rPr lang="en-CA" sz="1600" b="1" dirty="0" err="1"/>
              <a:t>Kjellin</a:t>
            </a:r>
            <a:r>
              <a:rPr lang="en-CA" sz="1600" b="1" dirty="0"/>
              <a:t>. </a:t>
            </a:r>
            <a:r>
              <a:rPr lang="en-CA" sz="1600" dirty="0"/>
              <a:t>Uppsala University, Uppsala, Sweden </a:t>
            </a:r>
          </a:p>
          <a:p>
            <a:pPr>
              <a:tabLst>
                <a:tab pos="1323975" algn="l"/>
              </a:tabLst>
            </a:pPr>
            <a:r>
              <a:rPr lang="en-CA" sz="1600" b="1" dirty="0"/>
              <a:t>Tore </a:t>
            </a:r>
            <a:r>
              <a:rPr lang="en-CA" sz="1600" b="1" dirty="0" err="1"/>
              <a:t>Gutteberg</a:t>
            </a:r>
            <a:r>
              <a:rPr lang="en-CA" sz="1600" b="1" dirty="0"/>
              <a:t>/Hege </a:t>
            </a:r>
            <a:r>
              <a:rPr lang="en-CA" sz="1600" b="1" dirty="0" err="1"/>
              <a:t>Kileng</a:t>
            </a:r>
            <a:r>
              <a:rPr lang="en-CA" sz="1600" dirty="0"/>
              <a:t>. </a:t>
            </a:r>
            <a:r>
              <a:rPr lang="en-CA" sz="1600" dirty="0" err="1"/>
              <a:t>Tromsö</a:t>
            </a:r>
            <a:r>
              <a:rPr lang="en-CA" sz="1600" dirty="0"/>
              <a:t> University Hospital, </a:t>
            </a:r>
            <a:r>
              <a:rPr lang="en-CA" sz="1600" dirty="0" err="1"/>
              <a:t>Tromsö</a:t>
            </a:r>
            <a:r>
              <a:rPr lang="en-CA" sz="1600" dirty="0"/>
              <a:t>, Norway</a:t>
            </a:r>
          </a:p>
          <a:p>
            <a:pPr>
              <a:tabLst>
                <a:tab pos="1323975" algn="l"/>
              </a:tabLst>
            </a:pPr>
            <a:r>
              <a:rPr lang="en-CA" sz="1600" b="1" dirty="0"/>
              <a:t>Murat </a:t>
            </a:r>
            <a:r>
              <a:rPr lang="en-CA" sz="1600" b="1" dirty="0" err="1"/>
              <a:t>Sayan</a:t>
            </a:r>
            <a:r>
              <a:rPr lang="en-CA" sz="1600" dirty="0"/>
              <a:t>. </a:t>
            </a:r>
            <a:r>
              <a:rPr lang="en-CA" sz="1600" dirty="0" err="1"/>
              <a:t>Kocaeli</a:t>
            </a:r>
            <a:r>
              <a:rPr lang="en-CA" sz="1600" dirty="0"/>
              <a:t> University Faculty of Medicine, </a:t>
            </a:r>
            <a:r>
              <a:rPr lang="en-CA" sz="1600" dirty="0" err="1"/>
              <a:t>Kocaeli</a:t>
            </a:r>
            <a:r>
              <a:rPr lang="en-CA" sz="1600" dirty="0"/>
              <a:t>, Turkey </a:t>
            </a:r>
          </a:p>
          <a:p>
            <a:pPr>
              <a:tabLst>
                <a:tab pos="1323975" algn="l"/>
              </a:tabLst>
            </a:pPr>
            <a:r>
              <a:rPr lang="en-CA" sz="1600" b="1" dirty="0" err="1"/>
              <a:t>Orna</a:t>
            </a:r>
            <a:r>
              <a:rPr lang="en-CA" sz="1600" b="1" dirty="0"/>
              <a:t> Mor.</a:t>
            </a:r>
            <a:r>
              <a:rPr lang="en-CA" sz="1600" b="1" baseline="30000" dirty="0"/>
              <a:t>  </a:t>
            </a:r>
            <a:r>
              <a:rPr lang="en-CA" sz="1600" dirty="0"/>
              <a:t>Sheba Medical Center, Ramat-Gan, Israel </a:t>
            </a:r>
          </a:p>
          <a:p>
            <a:pPr>
              <a:tabLst>
                <a:tab pos="1323975" algn="l"/>
              </a:tabLst>
            </a:pPr>
            <a:r>
              <a:rPr lang="en-CA" sz="1600" b="1" dirty="0"/>
              <a:t>RJ de </a:t>
            </a:r>
            <a:r>
              <a:rPr lang="en-CA" sz="1600" b="1" dirty="0" err="1"/>
              <a:t>Knegt</a:t>
            </a:r>
            <a:r>
              <a:rPr lang="en-CA" sz="1600" b="1" dirty="0"/>
              <a:t>.  </a:t>
            </a:r>
            <a:r>
              <a:rPr lang="en-CA" sz="1600" dirty="0"/>
              <a:t>University Medical Center, Rotterdam, the Netherlands </a:t>
            </a:r>
          </a:p>
          <a:p>
            <a:pPr>
              <a:tabLst>
                <a:tab pos="1323975" algn="l"/>
              </a:tabLst>
            </a:pPr>
            <a:r>
              <a:rPr lang="en-CA" sz="1600" b="1" dirty="0"/>
              <a:t>Gary Wang/David Nelson/HCV TARGET.</a:t>
            </a:r>
            <a:r>
              <a:rPr lang="en-CA" sz="1600" dirty="0"/>
              <a:t> University of Florida College of Medicine, Gainesville, USA </a:t>
            </a:r>
          </a:p>
          <a:p>
            <a:pPr>
              <a:tabLst>
                <a:tab pos="1323975" algn="l"/>
              </a:tabLst>
            </a:pPr>
            <a:r>
              <a:rPr lang="en-CA" sz="1600" b="1" dirty="0"/>
              <a:t>Milosz </a:t>
            </a:r>
            <a:r>
              <a:rPr lang="en-CA" sz="1600" b="1" dirty="0" err="1"/>
              <a:t>Parczewski</a:t>
            </a:r>
            <a:r>
              <a:rPr lang="en-CA" sz="1600" dirty="0"/>
              <a:t>. Pomeranian Medical University, Szczecin, Poland </a:t>
            </a:r>
          </a:p>
          <a:p>
            <a:pPr>
              <a:tabLst>
                <a:tab pos="1323975" algn="l"/>
              </a:tabLst>
            </a:pPr>
            <a:r>
              <a:rPr lang="en-US" sz="1600" b="1" dirty="0"/>
              <a:t>Tanya Applegate/Jason Grebely</a:t>
            </a:r>
            <a:r>
              <a:rPr lang="en-US" sz="1600" dirty="0"/>
              <a:t>.  The Kirby Institute, UNSW, Sydney, Australia</a:t>
            </a:r>
          </a:p>
          <a:p>
            <a:pPr>
              <a:tabLst>
                <a:tab pos="1323975" algn="l"/>
              </a:tabLst>
            </a:pPr>
            <a:r>
              <a:rPr lang="en-CA" sz="1600" b="1" dirty="0" err="1"/>
              <a:t>Alnoor</a:t>
            </a:r>
            <a:r>
              <a:rPr lang="en-CA" sz="1600" b="1" dirty="0"/>
              <a:t> Ramji/Robert Mitchell</a:t>
            </a:r>
            <a:r>
              <a:rPr lang="en-CA" sz="1600" dirty="0"/>
              <a:t>. University of British Columbia, Vancouver, Canada </a:t>
            </a:r>
          </a:p>
          <a:p>
            <a:pPr>
              <a:tabLst>
                <a:tab pos="1323975" algn="l"/>
              </a:tabLst>
            </a:pPr>
            <a:r>
              <a:rPr lang="en-CA" sz="1600" b="1" dirty="0"/>
              <a:t>Edward Tam</a:t>
            </a:r>
            <a:r>
              <a:rPr lang="en-CA" sz="1600" dirty="0"/>
              <a:t>. LAIR Centre, Vancouver, British Columbia, Canada </a:t>
            </a:r>
          </a:p>
          <a:p>
            <a:pPr>
              <a:tabLst>
                <a:tab pos="1323975" algn="l"/>
              </a:tabLst>
            </a:pPr>
            <a:r>
              <a:rPr lang="en-CA" sz="1600" b="1" dirty="0"/>
              <a:t>Alex Wong</a:t>
            </a:r>
            <a:r>
              <a:rPr lang="en-CA" sz="1600" dirty="0"/>
              <a:t>. University of Saskatchewan, Saskatchewan, Canada </a:t>
            </a:r>
          </a:p>
          <a:p>
            <a:pPr>
              <a:tabLst>
                <a:tab pos="1323975" algn="l"/>
              </a:tabLst>
            </a:pPr>
            <a:r>
              <a:rPr lang="en-CA" sz="1600" b="1" dirty="0"/>
              <a:t>Rohit </a:t>
            </a:r>
            <a:r>
              <a:rPr lang="en-CA" sz="1600" b="1" dirty="0" err="1"/>
              <a:t>Pai</a:t>
            </a:r>
            <a:r>
              <a:rPr lang="en-CA" sz="1600" b="1" dirty="0"/>
              <a:t>/Oscar Pereira</a:t>
            </a:r>
            <a:r>
              <a:rPr lang="en-CA" sz="1600" dirty="0"/>
              <a:t>.   Island Health, Victoria, British Columbia, Canada </a:t>
            </a:r>
          </a:p>
          <a:p>
            <a:pPr>
              <a:tabLst>
                <a:tab pos="1323975" algn="l"/>
              </a:tabLst>
            </a:pPr>
            <a:r>
              <a:rPr lang="en-US" sz="1600" b="1" dirty="0"/>
              <a:t>Jordan Feld</a:t>
            </a:r>
            <a:r>
              <a:rPr lang="en-US" sz="1600" dirty="0"/>
              <a:t>. </a:t>
            </a:r>
            <a:r>
              <a:rPr lang="en-CA" sz="1600" dirty="0"/>
              <a:t>Toronto Western Hospital Liver Center, Toronto, Canada</a:t>
            </a:r>
          </a:p>
          <a:p>
            <a:pPr>
              <a:tabLst>
                <a:tab pos="1323975" algn="l"/>
              </a:tabLst>
            </a:pPr>
            <a:r>
              <a:rPr lang="it-IT" sz="1600" b="1" dirty="0" err="1"/>
              <a:t>Nathaniel</a:t>
            </a:r>
            <a:r>
              <a:rPr lang="it-IT" sz="1600" b="1" dirty="0"/>
              <a:t> Knight</a:t>
            </a:r>
            <a:r>
              <a:rPr lang="it-IT" sz="1600" dirty="0"/>
              <a:t>, </a:t>
            </a:r>
            <a:r>
              <a:rPr lang="it-IT" sz="1600" dirty="0" err="1"/>
              <a:t>British</a:t>
            </a:r>
            <a:r>
              <a:rPr lang="it-IT" sz="1600" dirty="0"/>
              <a:t> Columbia Centre for </a:t>
            </a:r>
            <a:r>
              <a:rPr lang="it-IT" sz="1600" dirty="0" err="1"/>
              <a:t>Excellence</a:t>
            </a:r>
            <a:r>
              <a:rPr lang="it-IT" sz="1600" dirty="0"/>
              <a:t> in HIV/AIDS, </a:t>
            </a:r>
            <a:r>
              <a:rPr lang="it-IT" sz="1600" dirty="0" err="1"/>
              <a:t>British</a:t>
            </a:r>
            <a:r>
              <a:rPr lang="it-IT" sz="1600" dirty="0"/>
              <a:t> Columbia, Canada</a:t>
            </a:r>
          </a:p>
          <a:p>
            <a:pPr>
              <a:tabLst>
                <a:tab pos="1323975" algn="l"/>
              </a:tabLst>
            </a:pPr>
            <a:r>
              <a:rPr lang="en-CA" sz="1600" b="1" dirty="0"/>
              <a:t>Richard Harrigan.</a:t>
            </a:r>
            <a:r>
              <a:rPr lang="en-CA" sz="1600" dirty="0"/>
              <a:t> University of British Columbia, British Columbia, Canada</a:t>
            </a:r>
          </a:p>
          <a:p>
            <a:pPr>
              <a:tabLst>
                <a:tab pos="1323975" algn="l"/>
              </a:tabLst>
            </a:pP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C3863-7B5E-DC4E-A9BD-24B87A1159FD}"/>
              </a:ext>
            </a:extLst>
          </p:cNvPr>
          <p:cNvSpPr txBox="1"/>
          <p:nvPr/>
        </p:nvSpPr>
        <p:spPr>
          <a:xfrm>
            <a:off x="1027816" y="6322517"/>
            <a:ext cx="103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This project is funded by Genome British Columbia, Canada, and British Columbia Centre for Excellence in HIV/AIDS, Canada</a:t>
            </a:r>
          </a:p>
        </p:txBody>
      </p:sp>
    </p:spTree>
    <p:extLst>
      <p:ext uri="{BB962C8B-B14F-4D97-AF65-F5344CB8AC3E}">
        <p14:creationId xmlns:p14="http://schemas.microsoft.com/office/powerpoint/2010/main" val="346616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10024" y="-10065"/>
            <a:ext cx="12192000" cy="911262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10174650" y="265183"/>
            <a:ext cx="120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SHARED</a:t>
            </a:r>
          </a:p>
          <a:p>
            <a:r>
              <a:rPr lang="en-CA" sz="4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7F1991-62B8-004C-97AC-B9166748FDD9}"/>
              </a:ext>
            </a:extLst>
          </p:cNvPr>
          <p:cNvSpPr txBox="1"/>
          <p:nvPr/>
        </p:nvSpPr>
        <p:spPr>
          <a:xfrm>
            <a:off x="442432" y="156991"/>
            <a:ext cx="9732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solidFill>
                  <a:srgbClr val="002060"/>
                </a:solidFill>
              </a:rPr>
              <a:t>Direct-Acting Antivirals (DAA) provide &gt;95% SVR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E3183F-1690-4740-9A70-2AB530771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2744" b="9534"/>
          <a:stretch/>
        </p:blipFill>
        <p:spPr>
          <a:xfrm>
            <a:off x="5522692" y="976327"/>
            <a:ext cx="6401787" cy="2251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4B4922-59A0-9646-9ECF-BC92A2435C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4162"/>
          <a:stretch/>
        </p:blipFill>
        <p:spPr>
          <a:xfrm>
            <a:off x="580278" y="1160639"/>
            <a:ext cx="4169000" cy="20530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E6CE31-D368-DE41-86D9-DFBF278988BC}"/>
              </a:ext>
            </a:extLst>
          </p:cNvPr>
          <p:cNvSpPr txBox="1"/>
          <p:nvPr/>
        </p:nvSpPr>
        <p:spPr>
          <a:xfrm>
            <a:off x="7772625" y="442279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517429-D7FB-A048-B751-13CD73E4C846}"/>
              </a:ext>
            </a:extLst>
          </p:cNvPr>
          <p:cNvSpPr txBox="1"/>
          <p:nvPr/>
        </p:nvSpPr>
        <p:spPr>
          <a:xfrm>
            <a:off x="8029427" y="6210042"/>
            <a:ext cx="3001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Pearlman BL et al. EASL 2017</a:t>
            </a:r>
          </a:p>
          <a:p>
            <a:pPr marL="342900" indent="-342900">
              <a:buFontTx/>
              <a:buAutoNum type="arabicPeriod"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Tsai, N et al.  EASL 2017</a:t>
            </a:r>
          </a:p>
          <a:p>
            <a:pPr marL="342900" indent="-342900">
              <a:buAutoNum type="arabicPeriod"/>
            </a:pP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Belperio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PS et al. J. Hepatology 2018</a:t>
            </a:r>
          </a:p>
          <a:p>
            <a:pPr marL="342900" indent="-342900">
              <a:buFontTx/>
              <a:buAutoNum type="arabicPeriod"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Calleja JL Et al., </a:t>
            </a:r>
            <a:r>
              <a:rPr lang="en-CA" sz="1000" dirty="0">
                <a:solidFill>
                  <a:schemeClr val="bg1">
                    <a:lumMod val="65000"/>
                  </a:schemeClr>
                </a:solidFill>
              </a:rPr>
              <a:t>J. Hepatology 2017;66:1138-48.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34B2D55-7E04-464A-99D2-9B1FC7F33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627" y="3565282"/>
            <a:ext cx="6802927" cy="29987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F40E1F-896A-2345-B2CF-3444F70B4B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4337" y="3766964"/>
            <a:ext cx="3575372" cy="25216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7162A9-F86F-164D-AA8C-B7D5F5BE5D22}"/>
              </a:ext>
            </a:extLst>
          </p:cNvPr>
          <p:cNvSpPr txBox="1"/>
          <p:nvPr/>
        </p:nvSpPr>
        <p:spPr>
          <a:xfrm>
            <a:off x="737247" y="999593"/>
            <a:ext cx="301686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443483-92E1-6543-8933-B5C13934F6C3}"/>
              </a:ext>
            </a:extLst>
          </p:cNvPr>
          <p:cNvSpPr txBox="1"/>
          <p:nvPr/>
        </p:nvSpPr>
        <p:spPr>
          <a:xfrm>
            <a:off x="5606458" y="1043979"/>
            <a:ext cx="301686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7C3E1D-C978-8142-AD93-1038047F439E}"/>
              </a:ext>
            </a:extLst>
          </p:cNvPr>
          <p:cNvSpPr txBox="1"/>
          <p:nvPr/>
        </p:nvSpPr>
        <p:spPr>
          <a:xfrm>
            <a:off x="553596" y="3468402"/>
            <a:ext cx="301686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14F49C-E7EC-3C4B-A26D-24B784944AB3}"/>
              </a:ext>
            </a:extLst>
          </p:cNvPr>
          <p:cNvSpPr txBox="1"/>
          <p:nvPr/>
        </p:nvSpPr>
        <p:spPr>
          <a:xfrm>
            <a:off x="8209733" y="3679650"/>
            <a:ext cx="3016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E0DAD4-4300-9B48-A1CA-6A91ABD13A82}"/>
              </a:ext>
            </a:extLst>
          </p:cNvPr>
          <p:cNvSpPr/>
          <p:nvPr/>
        </p:nvSpPr>
        <p:spPr>
          <a:xfrm>
            <a:off x="1733065" y="2015777"/>
            <a:ext cx="9212146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With 71 million HCV infected patients worldwide, this translates into ~3 million virologic failures.</a:t>
            </a:r>
          </a:p>
        </p:txBody>
      </p:sp>
    </p:spTree>
    <p:extLst>
      <p:ext uri="{BB962C8B-B14F-4D97-AF65-F5344CB8AC3E}">
        <p14:creationId xmlns:p14="http://schemas.microsoft.com/office/powerpoint/2010/main" val="411258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-193956"/>
            <a:ext cx="12192000" cy="1323439"/>
            <a:chOff x="1" y="193969"/>
            <a:chExt cx="12192000" cy="1323439"/>
          </a:xfrm>
        </p:grpSpPr>
        <p:sp>
          <p:nvSpPr>
            <p:cNvPr id="24" name="Rectangle 23"/>
            <p:cNvSpPr/>
            <p:nvPr/>
          </p:nvSpPr>
          <p:spPr>
            <a:xfrm>
              <a:off x="1" y="388177"/>
              <a:ext cx="12192000" cy="911262"/>
            </a:xfrm>
            <a:prstGeom prst="rect">
              <a:avLst/>
            </a:prstGeom>
            <a:solidFill>
              <a:srgbClr val="79A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939" y="193969"/>
              <a:ext cx="43503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7200" b="1" dirty="0">
                  <a:solidFill>
                    <a:srgbClr val="D71A20"/>
                  </a:solidFill>
                  <a:latin typeface="Gill Sans MT" panose="020B0502020104020203" pitchFamily="34" charset="0"/>
                </a:rPr>
                <a:t>SHARED</a:t>
              </a:r>
            </a:p>
            <a:p>
              <a:r>
                <a:rPr lang="en-CA" sz="800" b="1" dirty="0">
                  <a:solidFill>
                    <a:srgbClr val="D71A20"/>
                  </a:solidFill>
                  <a:latin typeface="Gill Sans MT" panose="020B0502020104020203" pitchFamily="34" charset="0"/>
                </a:rPr>
                <a:t>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13387" y="535709"/>
              <a:ext cx="6095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i="1" dirty="0">
                  <a:solidFill>
                    <a:srgbClr val="FF0000"/>
                  </a:solidFill>
                </a:rPr>
                <a:t>An international collaboration of viral sequences, treatment histories, and health outcomes related to the hepatitis C virus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937" y="1108152"/>
              <a:ext cx="4109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Surveillance of Hepatitis-C Antiviral Resistance, Epidemiology and </a:t>
              </a:r>
              <a:r>
                <a:rPr lang="en-CA" sz="800" b="1" dirty="0" err="1">
                  <a:solidFill>
                    <a:schemeClr val="bg1"/>
                  </a:solidFill>
                  <a:latin typeface="Gill Sans MT" panose="020B0502020104020203" pitchFamily="34" charset="0"/>
                </a:rPr>
                <a:t>MethoDologies</a:t>
              </a:r>
              <a:endParaRPr lang="en-CA" sz="8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  <a:p>
              <a:endParaRPr lang="en-CA" sz="8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732" t="55973" r="7723" b="-914"/>
            <a:stretch/>
          </p:blipFill>
          <p:spPr>
            <a:xfrm>
              <a:off x="10640293" y="384567"/>
              <a:ext cx="1496291" cy="91487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5EF94D0-9922-924B-A675-5BA2AD4D042A}"/>
              </a:ext>
            </a:extLst>
          </p:cNvPr>
          <p:cNvSpPr/>
          <p:nvPr/>
        </p:nvSpPr>
        <p:spPr>
          <a:xfrm>
            <a:off x="888514" y="2929840"/>
            <a:ext cx="104149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242D"/>
                </a:solidFill>
              </a:rPr>
              <a:t>OBJECTIVES – a global resource to</a:t>
            </a:r>
          </a:p>
          <a:p>
            <a:pPr marL="342900" indent="-342900">
              <a:buFont typeface="System Font Regular"/>
              <a:buChar char="-"/>
            </a:pPr>
            <a:r>
              <a:rPr lang="en-US" sz="3200" dirty="0"/>
              <a:t>Characterize resistance-associated substitutions (RAS) in DAA failures</a:t>
            </a:r>
          </a:p>
          <a:p>
            <a:pPr marL="342900" indent="-342900">
              <a:buFont typeface="System Font Regular"/>
              <a:buChar char="-"/>
            </a:pPr>
            <a:r>
              <a:rPr lang="en-US" sz="3200" dirty="0"/>
              <a:t>Develop resistance interpretation algorithm</a:t>
            </a:r>
          </a:p>
          <a:p>
            <a:pPr marL="342900" indent="-342900">
              <a:buFont typeface="System Font Regular"/>
              <a:buChar char="-"/>
            </a:pPr>
            <a:r>
              <a:rPr lang="en-US" sz="3200" dirty="0"/>
              <a:t>Characterize rare genotypes</a:t>
            </a:r>
          </a:p>
          <a:p>
            <a:pPr marL="342900" indent="-342900">
              <a:buFont typeface="System Font Regular"/>
              <a:buChar char="-"/>
            </a:pPr>
            <a:r>
              <a:rPr lang="en-US" sz="3200" dirty="0"/>
              <a:t>Provide relevant protocols, software, and literature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6BED3F-69B7-D741-8F52-6DEB5BDEE4DE}"/>
              </a:ext>
            </a:extLst>
          </p:cNvPr>
          <p:cNvSpPr/>
          <p:nvPr/>
        </p:nvSpPr>
        <p:spPr>
          <a:xfrm>
            <a:off x="888514" y="1240147"/>
            <a:ext cx="9490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3200" dirty="0"/>
              <a:t>Resistance is frequent in </a:t>
            </a:r>
            <a:r>
              <a:rPr lang="en-US" sz="3200" dirty="0" err="1"/>
              <a:t>virologic</a:t>
            </a:r>
            <a:r>
              <a:rPr lang="en-US" sz="3200" dirty="0"/>
              <a:t> failures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dirty="0"/>
              <a:t>Single center approaches not sufficient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3777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252"/>
            <a:ext cx="12192000" cy="911262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10174650" y="265183"/>
            <a:ext cx="120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SHARED</a:t>
            </a:r>
          </a:p>
          <a:p>
            <a:r>
              <a:rPr lang="en-CA" sz="4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7F1991-62B8-004C-97AC-B9166748FDD9}"/>
              </a:ext>
            </a:extLst>
          </p:cNvPr>
          <p:cNvSpPr txBox="1"/>
          <p:nvPr/>
        </p:nvSpPr>
        <p:spPr>
          <a:xfrm>
            <a:off x="487680" y="132717"/>
            <a:ext cx="2130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METHOD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FF048-0B33-504D-B40E-6152E6171902}"/>
              </a:ext>
            </a:extLst>
          </p:cNvPr>
          <p:cNvSpPr txBox="1"/>
          <p:nvPr/>
        </p:nvSpPr>
        <p:spPr>
          <a:xfrm>
            <a:off x="330437" y="1101001"/>
            <a:ext cx="1153112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Sequences &amp; associated data from 13 participating countries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Consensus amino acid sequences generated with modified </a:t>
            </a:r>
            <a:r>
              <a:rPr lang="en-US" sz="3200" dirty="0" err="1"/>
              <a:t>NucAmino</a:t>
            </a:r>
            <a:r>
              <a:rPr lang="en-US" sz="3200" dirty="0"/>
              <a:t> program adapted from HIV</a:t>
            </a:r>
            <a:r>
              <a:rPr lang="en-US" sz="3200" baseline="30000" dirty="0"/>
              <a:t>1</a:t>
            </a:r>
            <a:r>
              <a:rPr lang="en-US" sz="3200" dirty="0"/>
              <a:t>.</a:t>
            </a:r>
          </a:p>
          <a:p>
            <a:pPr marL="1371600" lvl="2" indent="-457200">
              <a:buFont typeface="System Font Regular"/>
              <a:buChar char="-"/>
            </a:pPr>
            <a:r>
              <a:rPr lang="en-US" sz="2800" dirty="0"/>
              <a:t>cut-offs for variant mixes: 15-20% for Population Sequencing, and 5% for Next Generation Sequencing.  </a:t>
            </a:r>
          </a:p>
          <a:p>
            <a:pPr marL="1371600" lvl="2" indent="-457200">
              <a:buFont typeface="System Font Regular"/>
              <a:buChar char="-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Variants within NS3, NS5A, and NS5B as per 2018 EASL guidelines.</a:t>
            </a:r>
          </a:p>
          <a:p>
            <a:pPr lvl="2"/>
            <a:r>
              <a:rPr lang="en-US" sz="2000" dirty="0"/>
              <a:t>NS3: 36, 41, 43, 54, 55, 56, 80, 122, 155, 156, 158, 168, 170</a:t>
            </a:r>
          </a:p>
          <a:p>
            <a:pPr lvl="2"/>
            <a:r>
              <a:rPr lang="en-US" sz="2000" dirty="0"/>
              <a:t>NS5A: 24, 26, 28, 29, 30, 31, 32, 38, 58, 62, 92, 93</a:t>
            </a:r>
          </a:p>
          <a:p>
            <a:pPr lvl="2"/>
            <a:r>
              <a:rPr lang="en-US" sz="2000" dirty="0"/>
              <a:t>NS5B (sofosbuvir): 159, 282, 314, 316, 320, 321 and </a:t>
            </a:r>
          </a:p>
          <a:p>
            <a:pPr lvl="2"/>
            <a:r>
              <a:rPr lang="en-US" sz="2000" dirty="0"/>
              <a:t>NS5B (dasabuvir):  316, 368, 411, 414, 445, 448, 451, 553, 554, 555, 556, 557, 558, 559, 561, 565 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21F0A-7115-7443-9BC6-3EA8E22588E7}"/>
              </a:ext>
            </a:extLst>
          </p:cNvPr>
          <p:cNvSpPr txBox="1"/>
          <p:nvPr/>
        </p:nvSpPr>
        <p:spPr>
          <a:xfrm>
            <a:off x="8559082" y="6509551"/>
            <a:ext cx="3632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1. </a:t>
            </a:r>
            <a:r>
              <a:rPr lang="en-US" sz="1400" dirty="0" err="1"/>
              <a:t>Tzou</a:t>
            </a:r>
            <a:r>
              <a:rPr lang="en-US" sz="1400" dirty="0"/>
              <a:t> et al. (2017) BMC bioinformatics 18:138</a:t>
            </a:r>
          </a:p>
        </p:txBody>
      </p:sp>
    </p:spTree>
    <p:extLst>
      <p:ext uri="{BB962C8B-B14F-4D97-AF65-F5344CB8AC3E}">
        <p14:creationId xmlns:p14="http://schemas.microsoft.com/office/powerpoint/2010/main" val="95964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12192000" cy="911262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74650" y="265183"/>
            <a:ext cx="120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SHARED</a:t>
            </a:r>
          </a:p>
          <a:p>
            <a:r>
              <a:rPr lang="en-CA" sz="4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284A012-D729-E24E-88BC-6888015810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691049"/>
              </p:ext>
            </p:extLst>
          </p:nvPr>
        </p:nvGraphicFramePr>
        <p:xfrm>
          <a:off x="5954407" y="1176445"/>
          <a:ext cx="6101527" cy="496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762C47-B90A-064F-81EA-327FD0818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302335"/>
              </p:ext>
            </p:extLst>
          </p:nvPr>
        </p:nvGraphicFramePr>
        <p:xfrm>
          <a:off x="207655" y="1043247"/>
          <a:ext cx="5592532" cy="539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929">
                  <a:extLst>
                    <a:ext uri="{9D8B030D-6E8A-4147-A177-3AD203B41FA5}">
                      <a16:colId xmlns:a16="http://schemas.microsoft.com/office/drawing/2014/main" val="62109653"/>
                    </a:ext>
                  </a:extLst>
                </a:gridCol>
                <a:gridCol w="2532603">
                  <a:extLst>
                    <a:ext uri="{9D8B030D-6E8A-4147-A177-3AD203B41FA5}">
                      <a16:colId xmlns:a16="http://schemas.microsoft.com/office/drawing/2014/main" val="1654863737"/>
                    </a:ext>
                  </a:extLst>
                </a:gridCol>
              </a:tblGrid>
              <a:tr h="666071">
                <a:tc>
                  <a:txBody>
                    <a:bodyPr/>
                    <a:lstStyle/>
                    <a:p>
                      <a:pPr algn="l" rtl="0" fontAlgn="ctr"/>
                      <a:endParaRPr lang="en-CA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79A4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CA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79A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000949"/>
                  </a:ext>
                </a:extLst>
              </a:tr>
              <a:tr h="2349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Gender</a:t>
                      </a:r>
                      <a:endParaRPr lang="en-CA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37712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marL="266700" indent="0" algn="l" rtl="0" fontAlgn="ctr">
                        <a:tabLst/>
                      </a:pPr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Male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564 (75%)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14827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marL="266700" indent="0" algn="l" defTabSz="914400" rtl="0" eaLnBrk="1" fontAlgn="ctr" latinLnBrk="0" hangingPunct="1">
                        <a:tabLst/>
                      </a:pPr>
                      <a:r>
                        <a:rPr lang="en-CA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</a:p>
                  </a:txBody>
                  <a:tcPr marL="0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25" indent="0" algn="ctr" defTabSz="914400" rtl="0" eaLnBrk="1" fontAlgn="ctr" latinLnBrk="0" hangingPunct="1">
                        <a:tabLst/>
                      </a:pPr>
                      <a:r>
                        <a:rPr lang="en-CA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 (22%)</a:t>
                      </a:r>
                    </a:p>
                  </a:txBody>
                  <a:tcPr marL="0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017674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marL="266700" indent="0" algn="l" defTabSz="914400" rtl="0" eaLnBrk="1" fontAlgn="ctr" latinLnBrk="0" hangingPunct="1">
                        <a:tabLst/>
                      </a:pPr>
                      <a:r>
                        <a:rPr lang="en-CA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Unknown</a:t>
                      </a:r>
                    </a:p>
                  </a:txBody>
                  <a:tcPr marL="0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113" indent="0" algn="ctr" defTabSz="914400" rtl="0" eaLnBrk="1" fontAlgn="ctr" latinLnBrk="0" hangingPunct="1">
                        <a:tabLst/>
                      </a:pPr>
                      <a:r>
                        <a:rPr lang="en-CA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(2%)</a:t>
                      </a:r>
                    </a:p>
                  </a:txBody>
                  <a:tcPr marL="0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54676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Age</a:t>
                      </a:r>
                      <a:endParaRPr lang="en-CA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90948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marL="266700" indent="0" algn="l" rtl="0" fontAlgn="ctr">
                        <a:tabLst/>
                      </a:pPr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Median (range)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 (22 – 87)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73245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Genotype</a:t>
                      </a:r>
                      <a:endParaRPr lang="en-CA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138376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marL="180975" indent="0" algn="l" rtl="0" fontAlgn="ctr">
                        <a:tabLst/>
                      </a:pPr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GT 1a and others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3403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292 (39%)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784789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marL="180975" indent="0" algn="l" rtl="0" fontAlgn="ctr">
                        <a:tabLst/>
                      </a:pPr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GT 1b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3403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252 (34%)</a:t>
                      </a:r>
                      <a:endParaRPr lang="en-CA" sz="14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63454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marL="180975" indent="0" algn="l" rtl="0" fontAlgn="ctr">
                        <a:tabLst/>
                      </a:pPr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GT 2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3403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 (2%)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524285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GT 3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3403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97 (13%)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957378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GT 4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3403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86 (11%)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347746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GT 6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3403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 (0.4%)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2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231760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Cirrhosis Status</a:t>
                      </a:r>
                      <a:endParaRPr lang="en-CA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78910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marL="228600" indent="0" algn="l" rtl="0" fontAlgn="ctr">
                        <a:tabLst/>
                      </a:pPr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300 (40%)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991756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No 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217 (29%)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75168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Unknown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231 (31%)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856100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Treatment History</a:t>
                      </a:r>
                      <a:endParaRPr lang="en-CA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941828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Treatment Naïve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271 (36%)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43352"/>
                  </a:ext>
                </a:extLst>
              </a:tr>
              <a:tr h="2251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Treatment Experienced</a:t>
                      </a:r>
                      <a:r>
                        <a:rPr lang="en-CA" sz="1400" u="none" strike="noStrike" baseline="300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n-CA" sz="14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 (31%)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980941"/>
                  </a:ext>
                </a:extLst>
              </a:tr>
              <a:tr h="20556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Unknown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247 (33%)  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24619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67E8B70-EB34-4246-ACD4-E58D15967E9E}"/>
              </a:ext>
            </a:extLst>
          </p:cNvPr>
          <p:cNvSpPr txBox="1"/>
          <p:nvPr/>
        </p:nvSpPr>
        <p:spPr>
          <a:xfrm>
            <a:off x="408455" y="148361"/>
            <a:ext cx="8883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>
                <a:solidFill>
                  <a:srgbClr val="002060"/>
                </a:solidFill>
              </a:rPr>
              <a:t>Characteristics OF N=748 </a:t>
            </a:r>
            <a:r>
              <a:rPr lang="en-US" sz="3200" b="1" cap="all" dirty="0" err="1">
                <a:solidFill>
                  <a:srgbClr val="002060"/>
                </a:solidFill>
              </a:rPr>
              <a:t>Virologic</a:t>
            </a:r>
            <a:r>
              <a:rPr lang="en-US" sz="3200" b="1" cap="all" dirty="0">
                <a:solidFill>
                  <a:srgbClr val="002060"/>
                </a:solidFill>
              </a:rPr>
              <a:t> failures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B47BB-C6F4-7246-904B-2EE3B7005C9B}"/>
              </a:ext>
            </a:extLst>
          </p:cNvPr>
          <p:cNvSpPr txBox="1"/>
          <p:nvPr/>
        </p:nvSpPr>
        <p:spPr>
          <a:xfrm>
            <a:off x="11749435" y="-274846"/>
            <a:ext cx="539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793E3-94C5-2D42-851E-508DF3F10201}"/>
              </a:ext>
            </a:extLst>
          </p:cNvPr>
          <p:cNvSpPr txBox="1"/>
          <p:nvPr/>
        </p:nvSpPr>
        <p:spPr>
          <a:xfrm>
            <a:off x="207655" y="6435227"/>
            <a:ext cx="2723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 &gt;80% failed pegylated Interferon/ribavirin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E88AE8-F01A-F146-BFF0-20319E8FC894}"/>
              </a:ext>
            </a:extLst>
          </p:cNvPr>
          <p:cNvSpPr txBox="1"/>
          <p:nvPr/>
        </p:nvSpPr>
        <p:spPr>
          <a:xfrm>
            <a:off x="207655" y="1176445"/>
            <a:ext cx="225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Cohort Characteristics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B51CA-D8DD-B844-BC25-63886E706F48}"/>
              </a:ext>
            </a:extLst>
          </p:cNvPr>
          <p:cNvSpPr txBox="1"/>
          <p:nvPr/>
        </p:nvSpPr>
        <p:spPr>
          <a:xfrm>
            <a:off x="3253015" y="1204424"/>
            <a:ext cx="2547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Number of Virologic Failures</a:t>
            </a:r>
          </a:p>
        </p:txBody>
      </p:sp>
    </p:spTree>
    <p:extLst>
      <p:ext uri="{BB962C8B-B14F-4D97-AF65-F5344CB8AC3E}">
        <p14:creationId xmlns:p14="http://schemas.microsoft.com/office/powerpoint/2010/main" val="353677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24063" y="252"/>
            <a:ext cx="12192000" cy="911262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10174650" y="265183"/>
            <a:ext cx="120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SHARED</a:t>
            </a:r>
          </a:p>
          <a:p>
            <a:r>
              <a:rPr lang="en-CA" sz="4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62CBB6-3154-3447-9785-7A3A463290B1}"/>
              </a:ext>
            </a:extLst>
          </p:cNvPr>
          <p:cNvSpPr txBox="1"/>
          <p:nvPr/>
        </p:nvSpPr>
        <p:spPr>
          <a:xfrm>
            <a:off x="1021102" y="1189095"/>
            <a:ext cx="5822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560 subjects were treated with NS5AI-based regimens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EC4B073-DBF8-B74A-BECA-6A3C1693BE11}"/>
              </a:ext>
            </a:extLst>
          </p:cNvPr>
          <p:cNvSpPr txBox="1">
            <a:spLocks/>
          </p:cNvSpPr>
          <p:nvPr/>
        </p:nvSpPr>
        <p:spPr>
          <a:xfrm>
            <a:off x="296318" y="-294169"/>
            <a:ext cx="10541730" cy="1058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>
                <a:solidFill>
                  <a:srgbClr val="002060"/>
                </a:solidFill>
                <a:latin typeface="+mn-lt"/>
              </a:rPr>
              <a:t>NS5A Mutations ARE very Common with NS5AI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0DB786-3A87-6846-8BEC-6084088AB775}"/>
              </a:ext>
            </a:extLst>
          </p:cNvPr>
          <p:cNvGrpSpPr/>
          <p:nvPr/>
        </p:nvGrpSpPr>
        <p:grpSpPr>
          <a:xfrm>
            <a:off x="869902" y="1609800"/>
            <a:ext cx="6105056" cy="4546451"/>
            <a:chOff x="203452" y="1476588"/>
            <a:chExt cx="7099300" cy="4075043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3F624691-B693-A041-96D5-2D9C0840A3B0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203452" y="1476588"/>
            <a:ext cx="7099300" cy="4075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F0DA87-B92B-404F-B276-06655BF94C83}"/>
                </a:ext>
              </a:extLst>
            </p:cNvPr>
            <p:cNvSpPr txBox="1"/>
            <p:nvPr/>
          </p:nvSpPr>
          <p:spPr>
            <a:xfrm>
              <a:off x="537596" y="4379151"/>
              <a:ext cx="552320" cy="27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13%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C48363-F01F-BB4C-969F-03038CBBB4E2}"/>
                </a:ext>
              </a:extLst>
            </p:cNvPr>
            <p:cNvSpPr txBox="1"/>
            <p:nvPr/>
          </p:nvSpPr>
          <p:spPr>
            <a:xfrm>
              <a:off x="1405614" y="2011164"/>
              <a:ext cx="552320" cy="27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87%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BE3A83-D92F-EE49-8B96-D1B38A42D1BD}"/>
                </a:ext>
              </a:extLst>
            </p:cNvPr>
            <p:cNvSpPr txBox="1"/>
            <p:nvPr/>
          </p:nvSpPr>
          <p:spPr>
            <a:xfrm>
              <a:off x="2178258" y="3674589"/>
              <a:ext cx="552320" cy="27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35%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96F345-AA35-3043-B233-2CDF6231EE16}"/>
                </a:ext>
              </a:extLst>
            </p:cNvPr>
            <p:cNvSpPr txBox="1"/>
            <p:nvPr/>
          </p:nvSpPr>
          <p:spPr>
            <a:xfrm>
              <a:off x="3084285" y="3789801"/>
              <a:ext cx="552320" cy="27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31%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36C9AA-72C5-C044-AF71-B91F6E8A52FD}"/>
                </a:ext>
              </a:extLst>
            </p:cNvPr>
            <p:cNvSpPr txBox="1"/>
            <p:nvPr/>
          </p:nvSpPr>
          <p:spPr>
            <a:xfrm>
              <a:off x="3931809" y="4411487"/>
              <a:ext cx="552320" cy="27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11%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BB660A-AD2E-B04A-A0AC-8A8D63D186CD}"/>
                </a:ext>
              </a:extLst>
            </p:cNvPr>
            <p:cNvSpPr txBox="1"/>
            <p:nvPr/>
          </p:nvSpPr>
          <p:spPr>
            <a:xfrm>
              <a:off x="4788623" y="4639273"/>
              <a:ext cx="450502" cy="27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3%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2F6BF5-0690-7943-9704-255DF7FA3BB7}"/>
                </a:ext>
              </a:extLst>
            </p:cNvPr>
            <p:cNvSpPr txBox="1"/>
            <p:nvPr/>
          </p:nvSpPr>
          <p:spPr>
            <a:xfrm>
              <a:off x="5634930" y="4683837"/>
              <a:ext cx="450502" cy="27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241E3E-3F72-5242-B122-8F0B1AFFA25F}"/>
                </a:ext>
              </a:extLst>
            </p:cNvPr>
            <p:cNvSpPr txBox="1"/>
            <p:nvPr/>
          </p:nvSpPr>
          <p:spPr>
            <a:xfrm>
              <a:off x="6481238" y="4688634"/>
              <a:ext cx="450502" cy="27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3%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04A90A-5714-264E-BC47-180915048FF8}"/>
              </a:ext>
            </a:extLst>
          </p:cNvPr>
          <p:cNvSpPr txBox="1"/>
          <p:nvPr/>
        </p:nvSpPr>
        <p:spPr>
          <a:xfrm rot="16200000">
            <a:off x="-820321" y="3462275"/>
            <a:ext cx="2836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Percentage of  Virologic Failures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28EA9F-3040-CF4C-B4C7-97BF3CF7B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117615"/>
              </p:ext>
            </p:extLst>
          </p:nvPr>
        </p:nvGraphicFramePr>
        <p:xfrm>
          <a:off x="7518542" y="2261054"/>
          <a:ext cx="4255571" cy="3243941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008066">
                  <a:extLst>
                    <a:ext uri="{9D8B030D-6E8A-4147-A177-3AD203B41FA5}">
                      <a16:colId xmlns:a16="http://schemas.microsoft.com/office/drawing/2014/main" val="148722346"/>
                    </a:ext>
                  </a:extLst>
                </a:gridCol>
                <a:gridCol w="2247505">
                  <a:extLst>
                    <a:ext uri="{9D8B030D-6E8A-4147-A177-3AD203B41FA5}">
                      <a16:colId xmlns:a16="http://schemas.microsoft.com/office/drawing/2014/main" val="3975173171"/>
                    </a:ext>
                  </a:extLst>
                </a:gridCol>
              </a:tblGrid>
              <a:tr h="885853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Number of RAS after treatment vs. Baseline </a:t>
                      </a:r>
                      <a:endParaRPr lang="en-CA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A4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Number of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Virologic Failures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(n = 66</a:t>
                      </a:r>
                      <a:r>
                        <a:rPr lang="en-CA" sz="1800" u="none" strike="noStrike" baseline="30000" dirty="0">
                          <a:solidFill>
                            <a:srgbClr val="002060"/>
                          </a:solidFill>
                          <a:effectLst/>
                        </a:rPr>
                        <a:t>^</a:t>
                      </a:r>
                      <a:r>
                        <a:rPr lang="en-CA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CA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A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689721"/>
                  </a:ext>
                </a:extLst>
              </a:tr>
              <a:tr h="51259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More # RAS</a:t>
                      </a:r>
                      <a:endParaRPr lang="en-CA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dirty="0">
                          <a:effectLst/>
                        </a:rPr>
                        <a:t>32 (48%)</a:t>
                      </a:r>
                      <a:endParaRPr lang="en-CA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5155"/>
                  </a:ext>
                </a:extLst>
              </a:tr>
              <a:tr h="53536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Same # RAS</a:t>
                      </a:r>
                      <a:endParaRPr lang="en-CA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dirty="0">
                          <a:effectLst/>
                        </a:rPr>
                        <a:t>28 (42%)</a:t>
                      </a:r>
                      <a:endParaRPr lang="en-CA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409014"/>
                  </a:ext>
                </a:extLst>
              </a:tr>
              <a:tr h="63762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Fewer # RAS</a:t>
                      </a:r>
                      <a:endParaRPr lang="en-CA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dirty="0">
                          <a:effectLst/>
                        </a:rPr>
                        <a:t>6 (9%)</a:t>
                      </a:r>
                      <a:endParaRPr lang="en-CA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113415"/>
                  </a:ext>
                </a:extLst>
              </a:tr>
              <a:tr h="2238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^patients with paired baseline and follow-up sequences. 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49530"/>
                  </a:ext>
                </a:extLst>
              </a:tr>
              <a:tr h="448619">
                <a:tc gridSpan="2"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072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869B0FE-C5AA-3D4C-BBF0-D92A24DF41DC}"/>
              </a:ext>
            </a:extLst>
          </p:cNvPr>
          <p:cNvSpPr txBox="1"/>
          <p:nvPr/>
        </p:nvSpPr>
        <p:spPr>
          <a:xfrm>
            <a:off x="3298232" y="6156251"/>
            <a:ext cx="1088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NS5A gene</a:t>
            </a:r>
          </a:p>
        </p:txBody>
      </p:sp>
    </p:spTree>
    <p:extLst>
      <p:ext uri="{BB962C8B-B14F-4D97-AF65-F5344CB8AC3E}">
        <p14:creationId xmlns:p14="http://schemas.microsoft.com/office/powerpoint/2010/main" val="108582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252"/>
            <a:ext cx="12192000" cy="911262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10174650" y="265183"/>
            <a:ext cx="120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SHARED</a:t>
            </a:r>
          </a:p>
          <a:p>
            <a:r>
              <a:rPr lang="en-CA" sz="4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79ADA-57CC-BA4C-9AB1-3969E67BCD35}"/>
              </a:ext>
            </a:extLst>
          </p:cNvPr>
          <p:cNvSpPr txBox="1"/>
          <p:nvPr/>
        </p:nvSpPr>
        <p:spPr>
          <a:xfrm>
            <a:off x="132361" y="139839"/>
            <a:ext cx="10465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solidFill>
                  <a:srgbClr val="002060"/>
                </a:solidFill>
              </a:rPr>
              <a:t>RAS selection almost certain after PI+NS5AI failure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FED4B-0D0A-F049-92AA-6261CE7E55A0}"/>
              </a:ext>
            </a:extLst>
          </p:cNvPr>
          <p:cNvSpPr txBox="1"/>
          <p:nvPr/>
        </p:nvSpPr>
        <p:spPr>
          <a:xfrm>
            <a:off x="556864" y="1262187"/>
            <a:ext cx="5911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232 patients were treated with PI-containing regimens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5A6D41-B4EA-B542-AA8A-6B5931E7A1DD}"/>
              </a:ext>
            </a:extLst>
          </p:cNvPr>
          <p:cNvGrpSpPr/>
          <p:nvPr/>
        </p:nvGrpSpPr>
        <p:grpSpPr>
          <a:xfrm>
            <a:off x="651742" y="1778121"/>
            <a:ext cx="5721350" cy="3898900"/>
            <a:chOff x="3106116" y="1549124"/>
            <a:chExt cx="5721350" cy="3898900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D6E0DB3A-DE2D-624D-A65D-C0D9BCB4DE3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72781896"/>
                </p:ext>
              </p:extLst>
            </p:nvPr>
          </p:nvGraphicFramePr>
          <p:xfrm>
            <a:off x="3106116" y="1549124"/>
            <a:ext cx="5721350" cy="3898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F33ED1-9085-9D42-B2F5-FC3A11353E1C}"/>
                </a:ext>
              </a:extLst>
            </p:cNvPr>
            <p:cNvSpPr txBox="1"/>
            <p:nvPr/>
          </p:nvSpPr>
          <p:spPr>
            <a:xfrm>
              <a:off x="3452438" y="3619193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24%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06E0DC-EB0C-C444-A5C1-FEFA2FEC3EAD}"/>
                </a:ext>
              </a:extLst>
            </p:cNvPr>
            <p:cNvSpPr txBox="1"/>
            <p:nvPr/>
          </p:nvSpPr>
          <p:spPr>
            <a:xfrm>
              <a:off x="4217014" y="1738817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76%</a:t>
              </a: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E559EE8-D6BC-0842-85D0-56CB6182C8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248233"/>
              </p:ext>
            </p:extLst>
          </p:nvPr>
        </p:nvGraphicFramePr>
        <p:xfrm>
          <a:off x="7176944" y="2607819"/>
          <a:ext cx="4841863" cy="313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626E9F2-8222-0A47-A989-B20F1F6A0D5F}"/>
              </a:ext>
            </a:extLst>
          </p:cNvPr>
          <p:cNvSpPr txBox="1"/>
          <p:nvPr/>
        </p:nvSpPr>
        <p:spPr>
          <a:xfrm>
            <a:off x="7000189" y="2353960"/>
            <a:ext cx="5018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101 patients were treated with PI + NS5AI regimens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6A9D64-EC42-2440-93F1-794CD2E8C020}"/>
              </a:ext>
            </a:extLst>
          </p:cNvPr>
          <p:cNvSpPr txBox="1"/>
          <p:nvPr/>
        </p:nvSpPr>
        <p:spPr>
          <a:xfrm>
            <a:off x="2931968" y="5743090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NS3 Gene </a:t>
            </a:r>
          </a:p>
        </p:txBody>
      </p:sp>
    </p:spTree>
    <p:extLst>
      <p:ext uri="{BB962C8B-B14F-4D97-AF65-F5344CB8AC3E}">
        <p14:creationId xmlns:p14="http://schemas.microsoft.com/office/powerpoint/2010/main" val="199036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252"/>
            <a:ext cx="12192000" cy="911262"/>
          </a:xfrm>
          <a:prstGeom prst="rect">
            <a:avLst/>
          </a:prstGeom>
          <a:solidFill>
            <a:srgbClr val="79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10174650" y="265183"/>
            <a:ext cx="120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SHARED</a:t>
            </a:r>
          </a:p>
          <a:p>
            <a:r>
              <a:rPr lang="en-CA" sz="400" b="1" dirty="0">
                <a:solidFill>
                  <a:srgbClr val="D71A20"/>
                </a:solidFill>
                <a:latin typeface="Gill Sans MT Condensed" panose="020B0506020104020203" pitchFamily="34" charset="77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32" t="55973" r="7723" b="-914"/>
          <a:stretch/>
        </p:blipFill>
        <p:spPr>
          <a:xfrm>
            <a:off x="11197476" y="213310"/>
            <a:ext cx="821331" cy="5021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7F1991-62B8-004C-97AC-B9166748FDD9}"/>
              </a:ext>
            </a:extLst>
          </p:cNvPr>
          <p:cNvSpPr txBox="1"/>
          <p:nvPr/>
        </p:nvSpPr>
        <p:spPr>
          <a:xfrm>
            <a:off x="298709" y="-73152"/>
            <a:ext cx="957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solidFill>
                  <a:srgbClr val="002060"/>
                </a:solidFill>
              </a:rPr>
              <a:t>RAS Patterns are distinct among genotypes; many are prevalent in natural isolates 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71C6401-ADC9-BB4E-9B0B-E07651C56D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2106"/>
              </p:ext>
            </p:extLst>
          </p:nvPr>
        </p:nvGraphicFramePr>
        <p:xfrm>
          <a:off x="708143" y="900554"/>
          <a:ext cx="4657579" cy="291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9F9198-67C6-9543-87D8-4AB749F224D2}"/>
              </a:ext>
            </a:extLst>
          </p:cNvPr>
          <p:cNvSpPr txBox="1"/>
          <p:nvPr/>
        </p:nvSpPr>
        <p:spPr>
          <a:xfrm rot="16200000">
            <a:off x="-1311851" y="3221665"/>
            <a:ext cx="364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Virologic Failure with Detectable RAS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ED806-4125-5646-9800-76DCE1F01CA5}"/>
              </a:ext>
            </a:extLst>
          </p:cNvPr>
          <p:cNvSpPr txBox="1"/>
          <p:nvPr/>
        </p:nvSpPr>
        <p:spPr>
          <a:xfrm>
            <a:off x="4754595" y="6373772"/>
            <a:ext cx="2347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NS5A Amino Acid Position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83777C2-DA5D-8D4D-A109-43E696BE19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204806"/>
              </p:ext>
            </p:extLst>
          </p:nvPr>
        </p:nvGraphicFramePr>
        <p:xfrm>
          <a:off x="5963070" y="832759"/>
          <a:ext cx="4811823" cy="298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AAED3EF-F7C4-CA4A-BB20-586F365C5F88}"/>
              </a:ext>
            </a:extLst>
          </p:cNvPr>
          <p:cNvSpPr txBox="1"/>
          <p:nvPr/>
        </p:nvSpPr>
        <p:spPr>
          <a:xfrm>
            <a:off x="9929774" y="6461646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&lt;2% in positions 26, 29, 32, 38</a:t>
            </a:r>
          </a:p>
          <a:p>
            <a:r>
              <a:rPr lang="en-US" sz="1200" dirty="0"/>
              <a:t>* polymorphic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602355-3C61-9548-BE5E-A1E81D2C84E2}"/>
              </a:ext>
            </a:extLst>
          </p:cNvPr>
          <p:cNvSpPr txBox="1"/>
          <p:nvPr/>
        </p:nvSpPr>
        <p:spPr>
          <a:xfrm>
            <a:off x="325327" y="6449314"/>
            <a:ext cx="3506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Hatched bars = variants existed in &gt;10% natural isolates. </a:t>
            </a:r>
          </a:p>
          <a:p>
            <a:r>
              <a:rPr lang="en-US" sz="1100" dirty="0"/>
              <a:t>Amino acid in red  have reduced drug susceptibility in vitro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00A50D57-3F6B-3C42-B9C6-2CBBD17BE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263769"/>
              </p:ext>
            </p:extLst>
          </p:nvPr>
        </p:nvGraphicFramePr>
        <p:xfrm>
          <a:off x="674733" y="3684813"/>
          <a:ext cx="4724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E6C6AC-38E8-214B-B087-6740B6408189}"/>
              </a:ext>
            </a:extLst>
          </p:cNvPr>
          <p:cNvSpPr txBox="1"/>
          <p:nvPr/>
        </p:nvSpPr>
        <p:spPr>
          <a:xfrm>
            <a:off x="2800329" y="5420661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31M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74BA7A-E3F0-4743-9204-831C2E245EF8}"/>
              </a:ext>
            </a:extLst>
          </p:cNvPr>
          <p:cNvSpPr txBox="1"/>
          <p:nvPr/>
        </p:nvSpPr>
        <p:spPr>
          <a:xfrm>
            <a:off x="1316404" y="5123825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24S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0135E30-4C57-3641-ADE2-5EA9358EF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684483"/>
              </p:ext>
            </p:extLst>
          </p:nvPr>
        </p:nvGraphicFramePr>
        <p:xfrm>
          <a:off x="6032493" y="3600473"/>
          <a:ext cx="4742399" cy="284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16E63BD-CB88-C24E-9AC8-65AF38CC678B}"/>
              </a:ext>
            </a:extLst>
          </p:cNvPr>
          <p:cNvSpPr txBox="1"/>
          <p:nvPr/>
        </p:nvSpPr>
        <p:spPr>
          <a:xfrm>
            <a:off x="7000724" y="4928954"/>
            <a:ext cx="473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28M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4F3614-C372-4544-BB74-6A3A1823D64A}"/>
              </a:ext>
            </a:extLst>
          </p:cNvPr>
          <p:cNvSpPr txBox="1"/>
          <p:nvPr/>
        </p:nvSpPr>
        <p:spPr>
          <a:xfrm>
            <a:off x="7563870" y="4585532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30R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24EE1-8E07-2A49-97D9-3A68CA7A241F}"/>
              </a:ext>
            </a:extLst>
          </p:cNvPr>
          <p:cNvSpPr txBox="1"/>
          <p:nvPr/>
        </p:nvSpPr>
        <p:spPr>
          <a:xfrm>
            <a:off x="9092371" y="4384834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62E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AF9CD-D025-1547-883F-323105BB7895}"/>
              </a:ext>
            </a:extLst>
          </p:cNvPr>
          <p:cNvSpPr txBox="1"/>
          <p:nvPr/>
        </p:nvSpPr>
        <p:spPr>
          <a:xfrm>
            <a:off x="9366238" y="353443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6FD757-179F-AB44-A438-7402F194B36A}"/>
              </a:ext>
            </a:extLst>
          </p:cNvPr>
          <p:cNvSpPr txBox="1"/>
          <p:nvPr/>
        </p:nvSpPr>
        <p:spPr>
          <a:xfrm>
            <a:off x="9355348" y="621777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39565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4130</TotalTime>
  <Words>1395</Words>
  <Application>Microsoft Macintosh PowerPoint</Application>
  <PresentationFormat>Widescreen</PresentationFormat>
  <Paragraphs>407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Gill Sans MT Condensed</vt:lpstr>
      <vt:lpstr>System Font 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Anita Howe</dc:creator>
  <cp:keywords/>
  <dc:description/>
  <cp:lastModifiedBy>AH</cp:lastModifiedBy>
  <cp:revision>268</cp:revision>
  <cp:lastPrinted>2018-10-18T22:04:02Z</cp:lastPrinted>
  <dcterms:created xsi:type="dcterms:W3CDTF">2018-09-13T23:47:11Z</dcterms:created>
  <dcterms:modified xsi:type="dcterms:W3CDTF">2018-11-09T18:39:18Z</dcterms:modified>
  <cp:category/>
</cp:coreProperties>
</file>