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256" r:id="rId2"/>
    <p:sldId id="339" r:id="rId3"/>
    <p:sldId id="257" r:id="rId4"/>
    <p:sldId id="261" r:id="rId5"/>
    <p:sldId id="260" r:id="rId6"/>
    <p:sldId id="262" r:id="rId7"/>
    <p:sldId id="259" r:id="rId8"/>
    <p:sldId id="263" r:id="rId9"/>
    <p:sldId id="277" r:id="rId10"/>
    <p:sldId id="266" r:id="rId11"/>
    <p:sldId id="267" r:id="rId12"/>
    <p:sldId id="270" r:id="rId13"/>
    <p:sldId id="273" r:id="rId14"/>
    <p:sldId id="276" r:id="rId15"/>
    <p:sldId id="271" r:id="rId16"/>
    <p:sldId id="265" r:id="rId17"/>
    <p:sldId id="335" r:id="rId18"/>
    <p:sldId id="338" r:id="rId19"/>
  </p:sldIdLst>
  <p:sldSz cx="10163175" cy="571658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73295-2563-0C4D-9443-936F2259D7E7}">
          <p14:sldIdLst>
            <p14:sldId id="256"/>
            <p14:sldId id="339"/>
            <p14:sldId id="257"/>
            <p14:sldId id="261"/>
            <p14:sldId id="260"/>
            <p14:sldId id="262"/>
            <p14:sldId id="259"/>
            <p14:sldId id="263"/>
            <p14:sldId id="277"/>
            <p14:sldId id="266"/>
            <p14:sldId id="267"/>
            <p14:sldId id="270"/>
            <p14:sldId id="273"/>
            <p14:sldId id="276"/>
            <p14:sldId id="271"/>
            <p14:sldId id="265"/>
            <p14:sldId id="335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e, Anita" initials="HA" lastIdx="18" clrIdx="0">
    <p:extLst>
      <p:ext uri="{19B8F6BF-5375-455C-9EA6-DF929625EA0E}">
        <p15:presenceInfo xmlns:p15="http://schemas.microsoft.com/office/powerpoint/2012/main" userId="S-1-5-21-3458574638-2780845101-4193349012-515302" providerId="AD"/>
      </p:ext>
    </p:extLst>
  </p:cmAuthor>
  <p:cmAuthor id="2" name="Federico Garcia" initials="FGG" lastIdx="2" clrIdx="1">
    <p:extLst>
      <p:ext uri="{19B8F6BF-5375-455C-9EA6-DF929625EA0E}">
        <p15:presenceInfo xmlns:p15="http://schemas.microsoft.com/office/powerpoint/2012/main" userId="Federico Ga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3"/>
    <a:srgbClr val="54C0E8"/>
    <a:srgbClr val="8BCDE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0446"/>
  </p:normalViewPr>
  <p:slideViewPr>
    <p:cSldViewPr snapToGrid="0" snapToObjects="1">
      <p:cViewPr varScale="1">
        <p:scale>
          <a:sx n="117" d="100"/>
          <a:sy n="117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Genotype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6-F14A-85C9-9070078661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E6-F14A-85C9-9070078661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E6-F14A-85C9-9070078661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6-F14A-85C9-9070078661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E6-F14A-85C9-9070078661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E6-F14A-85C9-9070078661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E6-F14A-85C9-9070078661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GT3a</c:v>
                </c:pt>
                <c:pt idx="1">
                  <c:v>GT1a</c:v>
                </c:pt>
                <c:pt idx="2">
                  <c:v>GT1b</c:v>
                </c:pt>
                <c:pt idx="3">
                  <c:v>GT2c</c:v>
                </c:pt>
                <c:pt idx="4">
                  <c:v>GT2a</c:v>
                </c:pt>
                <c:pt idx="5">
                  <c:v>GT4d</c:v>
                </c:pt>
                <c:pt idx="6">
                  <c:v>GT3b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54</c:v>
                </c:pt>
                <c:pt idx="1">
                  <c:v>34</c:v>
                </c:pt>
                <c:pt idx="2">
                  <c:v>19</c:v>
                </c:pt>
                <c:pt idx="3">
                  <c:v>17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E6-F14A-85C9-907007866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CEA8D-DBA4-6046-A817-D0F877B70BDA}" type="datetimeFigureOut">
              <a:rPr lang="es-ES" smtClean="0"/>
              <a:t>9/8/20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5EB-9AF9-934B-92EC-7825CBF537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98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095EB-9AF9-934B-92EC-7825CBF537E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51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1261-F5AC-474B-90C0-8B9391E4A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397" y="935562"/>
            <a:ext cx="7622381" cy="1990220"/>
          </a:xfrm>
          <a:prstGeom prst="rect">
            <a:avLst/>
          </a:prstGeom>
        </p:spPr>
        <p:txBody>
          <a:bodyPr anchor="b"/>
          <a:lstStyle>
            <a:lvl1pPr algn="ctr">
              <a:defRPr sz="5002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BD2AC-5A34-43B3-ABA6-87AB79169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397" y="3002532"/>
            <a:ext cx="7622381" cy="1380185"/>
          </a:xfrm>
        </p:spPr>
        <p:txBody>
          <a:bodyPr/>
          <a:lstStyle>
            <a:lvl1pPr marL="0" indent="0" algn="ctr">
              <a:buNone/>
              <a:defRPr sz="2001"/>
            </a:lvl1pPr>
            <a:lvl2pPr marL="381122" indent="0" algn="ctr">
              <a:buNone/>
              <a:defRPr sz="1667"/>
            </a:lvl2pPr>
            <a:lvl3pPr marL="762244" indent="0" algn="ctr">
              <a:buNone/>
              <a:defRPr sz="1500"/>
            </a:lvl3pPr>
            <a:lvl4pPr marL="1143366" indent="0" algn="ctr">
              <a:buNone/>
              <a:defRPr sz="1334"/>
            </a:lvl4pPr>
            <a:lvl5pPr marL="1524488" indent="0" algn="ctr">
              <a:buNone/>
              <a:defRPr sz="1334"/>
            </a:lvl5pPr>
            <a:lvl6pPr marL="1905610" indent="0" algn="ctr">
              <a:buNone/>
              <a:defRPr sz="1334"/>
            </a:lvl6pPr>
            <a:lvl7pPr marL="2286732" indent="0" algn="ctr">
              <a:buNone/>
              <a:defRPr sz="1334"/>
            </a:lvl7pPr>
            <a:lvl8pPr marL="2667853" indent="0" algn="ctr">
              <a:buNone/>
              <a:defRPr sz="1334"/>
            </a:lvl8pPr>
            <a:lvl9pPr marL="3048975" indent="0" algn="ctr">
              <a:buNone/>
              <a:defRPr sz="1334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CCC3B-ADCA-4A2B-8A27-868B99FC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1FBDD-F43B-47AD-8CF5-440720C1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F3C4-38E9-444A-864F-5E2C576B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843B5-8B42-41F9-BF72-4C5375DD7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719" y="1057701"/>
            <a:ext cx="8765738" cy="4091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895E67-8CD0-45EC-957C-9F4150DC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905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74557-02F7-413F-B245-3948D8DA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06770" y="304355"/>
            <a:ext cx="1357687" cy="48445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A5462-FCDA-450C-A90C-18898D49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718" y="304355"/>
            <a:ext cx="7278398" cy="4844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877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401" y="3002537"/>
            <a:ext cx="7622381" cy="1380185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381073" indent="0" algn="ctr">
              <a:buNone/>
              <a:defRPr sz="1667"/>
            </a:lvl2pPr>
            <a:lvl3pPr marL="762146" indent="0" algn="ctr">
              <a:buNone/>
              <a:defRPr sz="1500"/>
            </a:lvl3pPr>
            <a:lvl4pPr marL="1143220" indent="0" algn="ctr">
              <a:buNone/>
              <a:defRPr sz="1334"/>
            </a:lvl4pPr>
            <a:lvl5pPr marL="1524292" indent="0" algn="ctr">
              <a:buNone/>
              <a:defRPr sz="1334"/>
            </a:lvl5pPr>
            <a:lvl6pPr marL="1905365" indent="0" algn="ctr">
              <a:buNone/>
              <a:defRPr sz="1334"/>
            </a:lvl6pPr>
            <a:lvl7pPr marL="2286438" indent="0" algn="ctr">
              <a:buNone/>
              <a:defRPr sz="1334"/>
            </a:lvl7pPr>
            <a:lvl8pPr marL="2667511" indent="0" algn="ctr">
              <a:buNone/>
              <a:defRPr sz="1334"/>
            </a:lvl8pPr>
            <a:lvl9pPr marL="3048584" indent="0" algn="ctr">
              <a:buNone/>
              <a:defRPr sz="133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9F185-1BE8-434D-BD0B-8C161601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8189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7D29-6B41-4F19-B855-C6B6E41A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DBF1-3DD1-4CF6-9468-97529567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9" y="1030407"/>
            <a:ext cx="8765738" cy="4381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043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AEC8-38E9-4CB1-B1AC-314C3A3F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5" y="1425178"/>
            <a:ext cx="8765738" cy="2377941"/>
          </a:xfrm>
          <a:prstGeom prst="rect">
            <a:avLst/>
          </a:prstGeom>
        </p:spPr>
        <p:txBody>
          <a:bodyPr anchor="b"/>
          <a:lstStyle>
            <a:lvl1pPr>
              <a:defRPr sz="5002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759B-F220-4AAF-80B5-67025444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425" y="3825616"/>
            <a:ext cx="8765738" cy="1250503"/>
          </a:xfrm>
        </p:spPr>
        <p:txBody>
          <a:bodyPr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381122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22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366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4pPr>
            <a:lvl5pPr marL="1524488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5pPr>
            <a:lvl6pPr marL="190561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6pPr>
            <a:lvl7pPr marL="2286732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7pPr>
            <a:lvl8pPr marL="2667853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8pPr>
            <a:lvl9pPr marL="3048975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06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DA96-4A20-4F7F-98A4-889D7445D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718" y="1050877"/>
            <a:ext cx="4319349" cy="4098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BF406-A1B1-4EB5-850A-43E61D65A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108" y="1050877"/>
            <a:ext cx="4319349" cy="4098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688779-BCA1-4F66-A0A1-E0D0721F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9606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42C1F-0704-4570-AA17-B169DA3E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42" y="1026043"/>
            <a:ext cx="4299499" cy="686784"/>
          </a:xfrm>
        </p:spPr>
        <p:txBody>
          <a:bodyPr anchor="b"/>
          <a:lstStyle>
            <a:lvl1pPr marL="0" indent="0">
              <a:buNone/>
              <a:defRPr sz="2001" b="1"/>
            </a:lvl1pPr>
            <a:lvl2pPr marL="381122" indent="0">
              <a:buNone/>
              <a:defRPr sz="1667" b="1"/>
            </a:lvl2pPr>
            <a:lvl3pPr marL="762244" indent="0">
              <a:buNone/>
              <a:defRPr sz="1500" b="1"/>
            </a:lvl3pPr>
            <a:lvl4pPr marL="1143366" indent="0">
              <a:buNone/>
              <a:defRPr sz="1334" b="1"/>
            </a:lvl4pPr>
            <a:lvl5pPr marL="1524488" indent="0">
              <a:buNone/>
              <a:defRPr sz="1334" b="1"/>
            </a:lvl5pPr>
            <a:lvl6pPr marL="1905610" indent="0">
              <a:buNone/>
              <a:defRPr sz="1334" b="1"/>
            </a:lvl6pPr>
            <a:lvl7pPr marL="2286732" indent="0">
              <a:buNone/>
              <a:defRPr sz="1334" b="1"/>
            </a:lvl7pPr>
            <a:lvl8pPr marL="2667853" indent="0">
              <a:buNone/>
              <a:defRPr sz="1334" b="1"/>
            </a:lvl8pPr>
            <a:lvl9pPr marL="3048975" indent="0">
              <a:buNone/>
              <a:defRPr sz="13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C3267-3187-43A5-B64F-DC0E448DB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42" y="1797173"/>
            <a:ext cx="4299499" cy="336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649AC-0EF4-4F22-9345-54B075B8B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5107" y="1026043"/>
            <a:ext cx="4320673" cy="686784"/>
          </a:xfrm>
        </p:spPr>
        <p:txBody>
          <a:bodyPr anchor="b"/>
          <a:lstStyle>
            <a:lvl1pPr marL="0" indent="0">
              <a:buNone/>
              <a:defRPr sz="2001" b="1"/>
            </a:lvl1pPr>
            <a:lvl2pPr marL="381122" indent="0">
              <a:buNone/>
              <a:defRPr sz="1667" b="1"/>
            </a:lvl2pPr>
            <a:lvl3pPr marL="762244" indent="0">
              <a:buNone/>
              <a:defRPr sz="1500" b="1"/>
            </a:lvl3pPr>
            <a:lvl4pPr marL="1143366" indent="0">
              <a:buNone/>
              <a:defRPr sz="1334" b="1"/>
            </a:lvl4pPr>
            <a:lvl5pPr marL="1524488" indent="0">
              <a:buNone/>
              <a:defRPr sz="1334" b="1"/>
            </a:lvl5pPr>
            <a:lvl6pPr marL="1905610" indent="0">
              <a:buNone/>
              <a:defRPr sz="1334" b="1"/>
            </a:lvl6pPr>
            <a:lvl7pPr marL="2286732" indent="0">
              <a:buNone/>
              <a:defRPr sz="1334" b="1"/>
            </a:lvl7pPr>
            <a:lvl8pPr marL="2667853" indent="0">
              <a:buNone/>
              <a:defRPr sz="1334" b="1"/>
            </a:lvl8pPr>
            <a:lvl9pPr marL="3048975" indent="0">
              <a:buNone/>
              <a:defRPr sz="13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478EB-A906-4F17-9F2D-AA8B31C4F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5107" y="1797173"/>
            <a:ext cx="4320673" cy="336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16E738-2EF8-4A83-9698-F037D4DA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688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881DA4-421F-42C4-804C-3CEEA89D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4647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8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85E5-A1AC-4862-9A14-B97AE6B7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673" y="1044055"/>
            <a:ext cx="5145107" cy="3841511"/>
          </a:xfrm>
        </p:spPr>
        <p:txBody>
          <a:bodyPr/>
          <a:lstStyle>
            <a:lvl1pPr>
              <a:defRPr sz="2668"/>
            </a:lvl1pPr>
            <a:lvl2pPr>
              <a:defRPr sz="2334"/>
            </a:lvl2pPr>
            <a:lvl3pPr>
              <a:defRPr sz="2001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099B6-918C-4924-9F22-F2D160CE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43" y="1044055"/>
            <a:ext cx="3277888" cy="3848128"/>
          </a:xfrm>
        </p:spPr>
        <p:txBody>
          <a:bodyPr/>
          <a:lstStyle>
            <a:lvl1pPr marL="0" indent="0">
              <a:buNone/>
              <a:defRPr sz="1334"/>
            </a:lvl1pPr>
            <a:lvl2pPr marL="381122" indent="0">
              <a:buNone/>
              <a:defRPr sz="1167"/>
            </a:lvl2pPr>
            <a:lvl3pPr marL="762244" indent="0">
              <a:buNone/>
              <a:defRPr sz="1000"/>
            </a:lvl3pPr>
            <a:lvl4pPr marL="1143366" indent="0">
              <a:buNone/>
              <a:defRPr sz="834"/>
            </a:lvl4pPr>
            <a:lvl5pPr marL="1524488" indent="0">
              <a:buNone/>
              <a:defRPr sz="834"/>
            </a:lvl5pPr>
            <a:lvl6pPr marL="1905610" indent="0">
              <a:buNone/>
              <a:defRPr sz="834"/>
            </a:lvl6pPr>
            <a:lvl7pPr marL="2286732" indent="0">
              <a:buNone/>
              <a:defRPr sz="834"/>
            </a:lvl7pPr>
            <a:lvl8pPr marL="2667853" indent="0">
              <a:buNone/>
              <a:defRPr sz="834"/>
            </a:lvl8pPr>
            <a:lvl9pPr marL="3048975" indent="0">
              <a:buNone/>
              <a:defRPr sz="8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D13BB2-AB4C-45EF-AF2C-A5AF0FAF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7"/>
            <a:ext cx="8765738" cy="637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22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5D90-ACA0-4CA4-8CC2-C3050409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43" y="381106"/>
            <a:ext cx="3277888" cy="13338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A8BE4-48B2-4BBD-A9AE-0174F1C4D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20673" y="823083"/>
            <a:ext cx="5145107" cy="4062483"/>
          </a:xfrm>
        </p:spPr>
        <p:txBody>
          <a:bodyPr/>
          <a:lstStyle>
            <a:lvl1pPr marL="0" indent="0">
              <a:buNone/>
              <a:defRPr sz="2668"/>
            </a:lvl1pPr>
            <a:lvl2pPr marL="381122" indent="0">
              <a:buNone/>
              <a:defRPr sz="2334"/>
            </a:lvl2pPr>
            <a:lvl3pPr marL="762244" indent="0">
              <a:buNone/>
              <a:defRPr sz="2001"/>
            </a:lvl3pPr>
            <a:lvl4pPr marL="1143366" indent="0">
              <a:buNone/>
              <a:defRPr sz="1667"/>
            </a:lvl4pPr>
            <a:lvl5pPr marL="1524488" indent="0">
              <a:buNone/>
              <a:defRPr sz="1667"/>
            </a:lvl5pPr>
            <a:lvl6pPr marL="1905610" indent="0">
              <a:buNone/>
              <a:defRPr sz="1667"/>
            </a:lvl6pPr>
            <a:lvl7pPr marL="2286732" indent="0">
              <a:buNone/>
              <a:defRPr sz="1667"/>
            </a:lvl7pPr>
            <a:lvl8pPr marL="2667853" indent="0">
              <a:buNone/>
              <a:defRPr sz="1667"/>
            </a:lvl8pPr>
            <a:lvl9pPr marL="3048975" indent="0">
              <a:buNone/>
              <a:defRPr sz="1667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37782-94B1-4E07-8FFC-335A1830E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8" cy="3177206"/>
          </a:xfrm>
        </p:spPr>
        <p:txBody>
          <a:bodyPr/>
          <a:lstStyle>
            <a:lvl1pPr marL="0" indent="0">
              <a:buNone/>
              <a:defRPr sz="1334"/>
            </a:lvl1pPr>
            <a:lvl2pPr marL="381122" indent="0">
              <a:buNone/>
              <a:defRPr sz="1167"/>
            </a:lvl2pPr>
            <a:lvl3pPr marL="762244" indent="0">
              <a:buNone/>
              <a:defRPr sz="1000"/>
            </a:lvl3pPr>
            <a:lvl4pPr marL="1143366" indent="0">
              <a:buNone/>
              <a:defRPr sz="834"/>
            </a:lvl4pPr>
            <a:lvl5pPr marL="1524488" indent="0">
              <a:buNone/>
              <a:defRPr sz="834"/>
            </a:lvl5pPr>
            <a:lvl6pPr marL="1905610" indent="0">
              <a:buNone/>
              <a:defRPr sz="834"/>
            </a:lvl6pPr>
            <a:lvl7pPr marL="2286732" indent="0">
              <a:buNone/>
              <a:defRPr sz="834"/>
            </a:lvl7pPr>
            <a:lvl8pPr marL="2667853" indent="0">
              <a:buNone/>
              <a:defRPr sz="834"/>
            </a:lvl8pPr>
            <a:lvl9pPr marL="3048975" indent="0">
              <a:buNone/>
              <a:defRPr sz="83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60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54394-7A16-4285-B3E6-E3A482C8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9" y="304356"/>
            <a:ext cx="8765738" cy="110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D83A3-4B31-45FD-A34F-6C3A5394E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719" y="1521777"/>
            <a:ext cx="8765738" cy="362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F152A-D9E7-4D87-9709-07517E527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718" y="5298431"/>
            <a:ext cx="2286714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6FE29-A4CB-4B42-8F03-3F7F98DE2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6552" y="5298431"/>
            <a:ext cx="3430072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6900E-A5FB-437A-AFF7-A3F558F49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7743" y="5298431"/>
            <a:ext cx="2286714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60D79-C2AD-49CE-A367-0ABEAB60B227}"/>
              </a:ext>
            </a:extLst>
          </p:cNvPr>
          <p:cNvSpPr/>
          <p:nvPr userDrawn="1"/>
        </p:nvSpPr>
        <p:spPr>
          <a:xfrm>
            <a:off x="0" y="5602786"/>
            <a:ext cx="10163175" cy="113802"/>
          </a:xfrm>
          <a:prstGeom prst="rect">
            <a:avLst/>
          </a:prstGeom>
          <a:solidFill>
            <a:srgbClr val="54C0E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73" r:id="rId12"/>
  </p:sldLayoutIdLst>
  <p:txStyles>
    <p:titleStyle>
      <a:lvl1pPr algn="l" defTabSz="762244" rtl="0" eaLnBrk="1" latinLnBrk="0" hangingPunct="1">
        <a:lnSpc>
          <a:spcPct val="90000"/>
        </a:lnSpc>
        <a:spcBef>
          <a:spcPct val="0"/>
        </a:spcBef>
        <a:buNone/>
        <a:defRPr sz="3668" kern="1200">
          <a:solidFill>
            <a:srgbClr val="8BCDE3"/>
          </a:solidFill>
          <a:latin typeface="+mj-lt"/>
          <a:ea typeface="+mj-ea"/>
          <a:cs typeface="+mj-cs"/>
        </a:defRPr>
      </a:lvl1pPr>
    </p:titleStyle>
    <p:bodyStyle>
      <a:lvl1pPr marL="190561" indent="-190561" algn="l" defTabSz="762244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4" kern="1200">
          <a:solidFill>
            <a:srgbClr val="005383"/>
          </a:solidFill>
          <a:latin typeface="+mn-lt"/>
          <a:ea typeface="+mn-ea"/>
          <a:cs typeface="+mn-cs"/>
        </a:defRPr>
      </a:lvl1pPr>
      <a:lvl2pPr marL="571683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1" kern="1200">
          <a:solidFill>
            <a:srgbClr val="005383"/>
          </a:solidFill>
          <a:latin typeface="+mn-lt"/>
          <a:ea typeface="+mn-ea"/>
          <a:cs typeface="+mn-cs"/>
        </a:defRPr>
      </a:lvl2pPr>
      <a:lvl3pPr marL="952805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rgbClr val="005383"/>
          </a:solidFill>
          <a:latin typeface="+mn-lt"/>
          <a:ea typeface="+mn-ea"/>
          <a:cs typeface="+mn-cs"/>
        </a:defRPr>
      </a:lvl3pPr>
      <a:lvl4pPr marL="1333927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rgbClr val="005383"/>
          </a:solidFill>
          <a:latin typeface="+mn-lt"/>
          <a:ea typeface="+mn-ea"/>
          <a:cs typeface="+mn-cs"/>
        </a:defRPr>
      </a:lvl4pPr>
      <a:lvl5pPr marL="1715049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rgbClr val="005383"/>
          </a:solidFill>
          <a:latin typeface="+mn-lt"/>
          <a:ea typeface="+mn-ea"/>
          <a:cs typeface="+mn-cs"/>
        </a:defRPr>
      </a:lvl5pPr>
      <a:lvl6pPr marL="2096171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7292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14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536" indent="-190561" algn="l" defTabSz="762244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122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244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366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488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610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732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853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975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howe@bccdc.ca" TargetMode="External"/><Relationship Id="rId2" Type="http://schemas.openxmlformats.org/officeDocument/2006/relationships/hyperlink" Target="mailto:fegarcia@ugr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6783" y="1308012"/>
            <a:ext cx="8450989" cy="1990220"/>
          </a:xfrm>
        </p:spPr>
        <p:txBody>
          <a:bodyPr>
            <a:noAutofit/>
          </a:bodyPr>
          <a:lstStyle/>
          <a:p>
            <a:r>
              <a:rPr lang="en-GB" sz="2800" b="1" dirty="0" err="1"/>
              <a:t>Virological</a:t>
            </a:r>
            <a:r>
              <a:rPr lang="en-GB" sz="2800" b="1" dirty="0"/>
              <a:t> characterization of patients with CHC and failure to a </a:t>
            </a:r>
            <a:r>
              <a:rPr lang="en-GB" sz="2800" b="1" dirty="0" err="1"/>
              <a:t>glecaprevir</a:t>
            </a:r>
            <a:r>
              <a:rPr lang="en-GB" sz="2800" b="1" dirty="0"/>
              <a:t>/</a:t>
            </a:r>
            <a:r>
              <a:rPr lang="en-GB" sz="2800" b="1" dirty="0" err="1"/>
              <a:t>pibrentasvir</a:t>
            </a:r>
            <a:r>
              <a:rPr lang="en-GB" sz="2800" b="1" dirty="0"/>
              <a:t> or </a:t>
            </a:r>
            <a:r>
              <a:rPr lang="en-GB" sz="2800" b="1" dirty="0" err="1"/>
              <a:t>voxilaprevir</a:t>
            </a:r>
            <a:r>
              <a:rPr lang="en-GB" sz="2800" b="1" dirty="0"/>
              <a:t>/</a:t>
            </a:r>
            <a:r>
              <a:rPr lang="en-GB" sz="2800" b="1" dirty="0" err="1"/>
              <a:t>velpatasvir</a:t>
            </a:r>
            <a:r>
              <a:rPr lang="en-GB" sz="2800" b="1" dirty="0"/>
              <a:t>/sofosbuvir treatment in the international SHARED collaboration</a:t>
            </a:r>
            <a:endParaRPr lang="en-US" sz="24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1087" y="3494740"/>
            <a:ext cx="7622381" cy="1191560"/>
          </a:xfrm>
        </p:spPr>
        <p:txBody>
          <a:bodyPr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Adolfo de Salazar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Julia Dietz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Velia Chiara Di Maio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Slim Fourati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Beat Müllhaupt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Stefania Paolucci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Joaquin Cabezas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Rudolf E. Stauber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Nicola Coppola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Juan Arenas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Christiana Graf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Miguel Jiménez-Pérez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Elisabetta Degasperi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Juan Manuel Pascasio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Maria Paola Callegaro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14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Johannes Vermehren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Jose Miguel Rosales Zabal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Giovanni Battista Gaeta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Miguel Garcia-Deltoro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16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Heinz Zoller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Massimo Puoti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Christoph Berg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Mark Douglas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Jean-Michel Pawlotsky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Anita Howe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u="sng" dirty="0">
                <a:latin typeface="Arial" panose="020B0604020202020204" pitchFamily="34" charset="0"/>
                <a:ea typeface="Times New Roman" panose="02020603050405020304" pitchFamily="18" charset="0"/>
              </a:rPr>
              <a:t>Federico Garcia Garcia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Francesca Ceccherini Silberstein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Christoph Sarrazin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2 22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36E593-BE0F-1744-990E-4F14F2D9FB0E}"/>
              </a:ext>
            </a:extLst>
          </p:cNvPr>
          <p:cNvSpPr/>
          <p:nvPr/>
        </p:nvSpPr>
        <p:spPr>
          <a:xfrm>
            <a:off x="1320880" y="4882808"/>
            <a:ext cx="74827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Hospital San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Cecilio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Clinical Microbiology Unit,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Hospital Frankfurt, Department of Internal Medicine 1, Germany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of Rome Tor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Vergata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Department of Experimental Medicine, Italy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Hôpital Henri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Mondor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Department of Virology, France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Hospital Zürich, Swiss Hepato-Pancreato-Biliary Center and Department of Gastroenterology and Hepatology, Switzerland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Irccs Policlinic Foundation San Matteo, Molecular Virology Unit, Microbiology and Virology Department, Italy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Marqués de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Valdecilla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University Hospital,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Departament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Hepatology,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Medical University of Graz, Department of Gastroenterology and Hepatology, Austria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of Study in Campania L.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Vanvitelli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Department of Mental Health and Public Medicine, Infectious Diseases Unit, Italy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Hospital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Donostia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Infectious Diseases Unit,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Hospital Regional de Málaga, Hepatology Unit,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of Milan, Division of Gastroenterology and Hepatology, Italy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Hospital Virgen del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Rocío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Hepatology Unit,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14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ASST Papa Giovanni XXIII, Department of Laboratory Medicine, Italy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Hospital Costa del Sol, Gastrointestinal Unit,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Hospital General de Valencia, Infectious Diseases Unit, Spain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Medical University of Innsbruck, Department of Medicine I, Gastroenterology, Hepatology and Endocrinology, Austria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ASST Grande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Ospedale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Metropolitano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Niguarda, Infectious Diseases Unit, Italy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of Tübingen, Department of Internal Medicine I, Germany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of Sydney and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Westmead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Hospital,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Westmead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Institute for Medical Research, Australia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 Paul's Hospital, Centre for Excellence in HIV/AIDS, Canada</a:t>
            </a:r>
            <a:r>
              <a:rPr lang="de-DE" sz="500" dirty="0">
                <a:solidFill>
                  <a:srgbClr val="00538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500" i="1" baseline="30000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St.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Josefs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Hospital,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Medizinische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500" i="1" dirty="0" err="1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Klinik</a:t>
            </a:r>
            <a:r>
              <a:rPr lang="en-US" sz="500" i="1" dirty="0">
                <a:solidFill>
                  <a:srgbClr val="00538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2, Germany</a:t>
            </a:r>
            <a:endParaRPr lang="en-GB" sz="800" dirty="0">
              <a:solidFill>
                <a:srgbClr val="00538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6A47FD-7901-4C48-964F-CA8AE3DF2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92"/>
          <a:stretch/>
        </p:blipFill>
        <p:spPr>
          <a:xfrm>
            <a:off x="2933840" y="257258"/>
            <a:ext cx="4256874" cy="10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0EC2-DCAC-8944-98C3-B32A1993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82" y="214313"/>
            <a:ext cx="8765738" cy="1185862"/>
          </a:xfrm>
        </p:spPr>
        <p:txBody>
          <a:bodyPr>
            <a:noAutofit/>
          </a:bodyPr>
          <a:lstStyle/>
          <a:p>
            <a:r>
              <a:rPr lang="en-US" b="1" dirty="0"/>
              <a:t>RASs in NS5A and NS3 after failing GP</a:t>
            </a:r>
            <a:endParaRPr lang="es-ES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B17A3D-4694-D845-A6F2-AD6C47A86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20424"/>
              </p:ext>
            </p:extLst>
          </p:nvPr>
        </p:nvGraphicFramePr>
        <p:xfrm>
          <a:off x="372177" y="1522254"/>
          <a:ext cx="9417947" cy="305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874">
                  <a:extLst>
                    <a:ext uri="{9D8B030D-6E8A-4147-A177-3AD203B41FA5}">
                      <a16:colId xmlns:a16="http://schemas.microsoft.com/office/drawing/2014/main" val="638017599"/>
                    </a:ext>
                  </a:extLst>
                </a:gridCol>
                <a:gridCol w="1263923">
                  <a:extLst>
                    <a:ext uri="{9D8B030D-6E8A-4147-A177-3AD203B41FA5}">
                      <a16:colId xmlns:a16="http://schemas.microsoft.com/office/drawing/2014/main" val="64763941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853427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18918052"/>
                    </a:ext>
                  </a:extLst>
                </a:gridCol>
                <a:gridCol w="1700213">
                  <a:extLst>
                    <a:ext uri="{9D8B030D-6E8A-4147-A177-3AD203B41FA5}">
                      <a16:colId xmlns:a16="http://schemas.microsoft.com/office/drawing/2014/main" val="1228457829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435739228"/>
                    </a:ext>
                  </a:extLst>
                </a:gridCol>
              </a:tblGrid>
              <a:tr h="31404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Genotype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Any RAS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NS5A RASs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NS3 RASs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Without RASs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P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7067703"/>
                  </a:ext>
                </a:extLst>
              </a:tr>
              <a:tr h="68625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21/23, 91.3%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20/23,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87.0%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5/21,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23.8%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2/23,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8.7%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Any RAS &lt;0.05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2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NS5A RASs &lt;0.05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2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NS3 RASs </a:t>
                      </a:r>
                      <a:r>
                        <a:rPr lang="en-US" sz="1800" strike="noStrike" dirty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es-ES" sz="2000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5333722"/>
                  </a:ext>
                </a:extLst>
              </a:tr>
              <a:tr h="68625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5/10,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50.0%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4/10,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10.0%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1/10,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10.0%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5/10,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50.0%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21086"/>
                  </a:ext>
                </a:extLst>
              </a:tr>
              <a:tr h="68625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2a/2c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4/18,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22.2%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4/18,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22.2%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14/18,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77.8%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18777"/>
                  </a:ext>
                </a:extLst>
              </a:tr>
              <a:tr h="68625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27/34, 79.4%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25/33,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75.8%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7/33,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21.2%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6/34,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17.6%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0895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355E45A-A3E3-3742-87AF-A1118101BC28}"/>
              </a:ext>
            </a:extLst>
          </p:cNvPr>
          <p:cNvSpPr txBox="1"/>
          <p:nvPr/>
        </p:nvSpPr>
        <p:spPr>
          <a:xfrm>
            <a:off x="7995348" y="4581314"/>
            <a:ext cx="14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NS= </a:t>
            </a:r>
            <a:r>
              <a:rPr lang="es-ES" sz="1200" dirty="0" err="1"/>
              <a:t>not</a:t>
            </a:r>
            <a:r>
              <a:rPr lang="es-ES" sz="1200" dirty="0"/>
              <a:t> </a:t>
            </a:r>
            <a:r>
              <a:rPr lang="es-ES" sz="1200" dirty="0" err="1"/>
              <a:t>significant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7488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D41C8-5B8D-3649-865A-8CCC9811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GP retreatment outcome (n=56)</a:t>
            </a:r>
            <a:r>
              <a:rPr lang="es-ES" b="1" dirty="0"/>
              <a:t> </a:t>
            </a:r>
            <a:r>
              <a:rPr lang="en-US" b="1" dirty="0"/>
              <a:t> </a:t>
            </a:r>
            <a:endParaRPr lang="es-ES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1ABCB6-57FB-A241-9B6A-A070DE7D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9" y="1030407"/>
            <a:ext cx="8765738" cy="2027118"/>
          </a:xfrm>
        </p:spPr>
        <p:txBody>
          <a:bodyPr>
            <a:noAutofit/>
          </a:bodyPr>
          <a:lstStyle/>
          <a:p>
            <a:r>
              <a:rPr lang="en-US" sz="2200" dirty="0"/>
              <a:t>Most of the patients (52/56; 92.9%) were retreated with a combination of </a:t>
            </a:r>
            <a:r>
              <a:rPr lang="en-US" sz="2200" dirty="0" err="1"/>
              <a:t>voxilaprevir</a:t>
            </a:r>
            <a:r>
              <a:rPr lang="en-US" sz="2200" dirty="0"/>
              <a:t>, </a:t>
            </a:r>
            <a:r>
              <a:rPr lang="en-US" sz="2200" dirty="0" err="1"/>
              <a:t>velpatasvir</a:t>
            </a:r>
            <a:r>
              <a:rPr lang="en-US" sz="2200" dirty="0"/>
              <a:t>, and sofosbuvir</a:t>
            </a:r>
          </a:p>
          <a:p>
            <a:pPr lvl="1"/>
            <a:r>
              <a:rPr lang="en-US" sz="1867" dirty="0"/>
              <a:t>All patients except one (45/46; 97.8%) with evaluable SVR12 were successfully retreated. </a:t>
            </a:r>
          </a:p>
          <a:p>
            <a:r>
              <a:rPr lang="en-US" sz="2200" dirty="0"/>
              <a:t>The remaining individuals (</a:t>
            </a:r>
            <a:r>
              <a:rPr lang="en-US" sz="2200" i="1" dirty="0"/>
              <a:t>n</a:t>
            </a:r>
            <a:r>
              <a:rPr lang="en-US" sz="2200" dirty="0"/>
              <a:t>=4) were retreated with sofosbuvir and </a:t>
            </a:r>
            <a:r>
              <a:rPr lang="en-US" sz="2200" dirty="0" err="1"/>
              <a:t>velpatasvir</a:t>
            </a:r>
            <a:r>
              <a:rPr lang="en-US" sz="2200" dirty="0"/>
              <a:t>, with 75% SVR12. </a:t>
            </a:r>
            <a:endParaRPr lang="es-ES" sz="22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0EB57D-8B8A-4A43-B558-94850D931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08529"/>
              </p:ext>
            </p:extLst>
          </p:nvPr>
        </p:nvGraphicFramePr>
        <p:xfrm>
          <a:off x="810053" y="3617744"/>
          <a:ext cx="8543068" cy="125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018">
                  <a:extLst>
                    <a:ext uri="{9D8B030D-6E8A-4147-A177-3AD203B41FA5}">
                      <a16:colId xmlns:a16="http://schemas.microsoft.com/office/drawing/2014/main" val="879839966"/>
                    </a:ext>
                  </a:extLst>
                </a:gridCol>
                <a:gridCol w="1955911">
                  <a:extLst>
                    <a:ext uri="{9D8B030D-6E8A-4147-A177-3AD203B41FA5}">
                      <a16:colId xmlns:a16="http://schemas.microsoft.com/office/drawing/2014/main" val="3334202804"/>
                    </a:ext>
                  </a:extLst>
                </a:gridCol>
                <a:gridCol w="1501551">
                  <a:extLst>
                    <a:ext uri="{9D8B030D-6E8A-4147-A177-3AD203B41FA5}">
                      <a16:colId xmlns:a16="http://schemas.microsoft.com/office/drawing/2014/main" val="386769930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81390883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91338827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Genotype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Post GP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Outcome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NS5A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NS3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extLst>
                  <a:ext uri="{0D108BD9-81ED-4DB2-BD59-A6C34878D82A}">
                    <a16:rowId xmlns:a16="http://schemas.microsoft.com/office/drawing/2014/main" val="2761557290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SOF/VEL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relapse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Q30R+H58D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WT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extLst>
                  <a:ext uri="{0D108BD9-81ED-4DB2-BD59-A6C34878D82A}">
                    <a16:rowId xmlns:a16="http://schemas.microsoft.com/office/drawing/2014/main" val="2229182191"/>
                  </a:ext>
                </a:extLst>
              </a:tr>
              <a:tr h="470663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SOF/VEL/VOX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relapse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A30K+Y93H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Y56H+Q168R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02" marR="26202" marT="0" marB="0"/>
                </a:tc>
                <a:extLst>
                  <a:ext uri="{0D108BD9-81ED-4DB2-BD59-A6C34878D82A}">
                    <a16:rowId xmlns:a16="http://schemas.microsoft.com/office/drawing/2014/main" val="288046111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68720EE-0078-D745-83CA-1BDDB8D06BD3}"/>
              </a:ext>
            </a:extLst>
          </p:cNvPr>
          <p:cNvSpPr/>
          <p:nvPr/>
        </p:nvSpPr>
        <p:spPr>
          <a:xfrm>
            <a:off x="1431560" y="4977375"/>
            <a:ext cx="70153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5383"/>
                </a:solidFill>
              </a:rPr>
              <a:t>two patients died before SVR12 was available, one was lost to follow-up, and three had not yet reached the time of SVR12 evaluation.</a:t>
            </a:r>
          </a:p>
        </p:txBody>
      </p:sp>
    </p:spTree>
    <p:extLst>
      <p:ext uri="{BB962C8B-B14F-4D97-AF65-F5344CB8AC3E}">
        <p14:creationId xmlns:p14="http://schemas.microsoft.com/office/powerpoint/2010/main" val="20405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0EC2-DCAC-8944-98C3-B32A1993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155" y="780334"/>
            <a:ext cx="4829182" cy="63734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VVS </a:t>
            </a:r>
            <a:r>
              <a:rPr lang="es-ES" b="1" dirty="0" err="1"/>
              <a:t>Cohort</a:t>
            </a:r>
            <a:r>
              <a:rPr lang="es-ES" b="1" dirty="0"/>
              <a:t> (n=40)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FFC5B1-D8B3-1D45-975A-5365C8497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55078"/>
              </p:ext>
            </p:extLst>
          </p:nvPr>
        </p:nvGraphicFramePr>
        <p:xfrm>
          <a:off x="95247" y="2109454"/>
          <a:ext cx="4829182" cy="2508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4533">
                  <a:extLst>
                    <a:ext uri="{9D8B030D-6E8A-4147-A177-3AD203B41FA5}">
                      <a16:colId xmlns:a16="http://schemas.microsoft.com/office/drawing/2014/main" val="1404639442"/>
                    </a:ext>
                  </a:extLst>
                </a:gridCol>
                <a:gridCol w="1224649">
                  <a:extLst>
                    <a:ext uri="{9D8B030D-6E8A-4147-A177-3AD203B41FA5}">
                      <a16:colId xmlns:a16="http://schemas.microsoft.com/office/drawing/2014/main" val="3079858832"/>
                    </a:ext>
                  </a:extLst>
                </a:gridCol>
              </a:tblGrid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Male </a:t>
                      </a:r>
                      <a:r>
                        <a:rPr lang="de-DE" sz="1600" dirty="0" err="1">
                          <a:effectLst/>
                        </a:rPr>
                        <a:t>gender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n, (%)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30 (75)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3939809826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 err="1">
                          <a:effectLst/>
                        </a:rPr>
                        <a:t>Mean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age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59 (31-76)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1533900376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HCV Genotype: n, (%)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1467855589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Genotype 1a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11 (28)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1505254660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Genotype 1b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 (23)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691002103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Genotype 3a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18 (45)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422027345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Genotype 3b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 (2)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3468616049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Genotype 4d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 (2)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356722419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HIV coinfection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 (15)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54934506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HBsAg seroconversion 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 (15)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375556206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AD462-45FA-3842-B91D-C68EC4810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74805"/>
              </p:ext>
            </p:extLst>
          </p:nvPr>
        </p:nvGraphicFramePr>
        <p:xfrm>
          <a:off x="5081587" y="2109454"/>
          <a:ext cx="4829182" cy="250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820">
                  <a:extLst>
                    <a:ext uri="{9D8B030D-6E8A-4147-A177-3AD203B41FA5}">
                      <a16:colId xmlns:a16="http://schemas.microsoft.com/office/drawing/2014/main" val="1404639442"/>
                    </a:ext>
                  </a:extLst>
                </a:gridCol>
                <a:gridCol w="1210362">
                  <a:extLst>
                    <a:ext uri="{9D8B030D-6E8A-4147-A177-3AD203B41FA5}">
                      <a16:colId xmlns:a16="http://schemas.microsoft.com/office/drawing/2014/main" val="3079858832"/>
                    </a:ext>
                  </a:extLst>
                </a:gridCol>
              </a:tblGrid>
              <a:tr h="25081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Fibrosis stage (in pts. w/o cirrhosis)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769871277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 F0/F1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2/7* (29)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297957687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      F2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3/7* (42)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2627557080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          F3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2/7* (29)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680587643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Cirrhosis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28 (70)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3979972758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        Child grade A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20/23* (87)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1415542012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        Child grade B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3/23* (13)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823382137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        Child grade C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2087516008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HCC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 (25)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4018778065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Liver Transplantation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 (10)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83" marR="41783" marT="0" marB="0"/>
                </a:tc>
                <a:extLst>
                  <a:ext uri="{0D108BD9-81ED-4DB2-BD59-A6C34878D82A}">
                    <a16:rowId xmlns:a16="http://schemas.microsoft.com/office/drawing/2014/main" val="79857177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731B4AB-E4EC-CF4A-BD09-5CE05B5A15BF}"/>
              </a:ext>
            </a:extLst>
          </p:cNvPr>
          <p:cNvSpPr txBox="1"/>
          <p:nvPr/>
        </p:nvSpPr>
        <p:spPr>
          <a:xfrm>
            <a:off x="8023714" y="4729163"/>
            <a:ext cx="1887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*</a:t>
            </a:r>
            <a:r>
              <a:rPr lang="es-ES" sz="1100" dirty="0" err="1"/>
              <a:t>patients</a:t>
            </a:r>
            <a:r>
              <a:rPr lang="es-ES" sz="1100" dirty="0"/>
              <a:t> </a:t>
            </a:r>
            <a:r>
              <a:rPr lang="es-ES" sz="1100" dirty="0" err="1"/>
              <a:t>with</a:t>
            </a:r>
            <a:r>
              <a:rPr lang="es-ES" sz="1100" dirty="0"/>
              <a:t> </a:t>
            </a:r>
            <a:r>
              <a:rPr lang="es-ES" sz="1100" dirty="0" err="1"/>
              <a:t>info</a:t>
            </a:r>
            <a:r>
              <a:rPr lang="es-ES" sz="1100" dirty="0"/>
              <a:t> </a:t>
            </a:r>
            <a:r>
              <a:rPr lang="es-ES" sz="1100" dirty="0" err="1"/>
              <a:t>available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32292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D41C8-5B8D-3649-865A-8CCC9811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61" y="165253"/>
            <a:ext cx="8975053" cy="63734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Pretreatment history of VVS failures</a:t>
            </a:r>
            <a:endParaRPr lang="es-ES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3830DD-0D04-174C-B549-F549F1D69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40257"/>
              </p:ext>
            </p:extLst>
          </p:nvPr>
        </p:nvGraphicFramePr>
        <p:xfrm>
          <a:off x="2827866" y="802593"/>
          <a:ext cx="4953000" cy="4719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913">
                  <a:extLst>
                    <a:ext uri="{9D8B030D-6E8A-4147-A177-3AD203B41FA5}">
                      <a16:colId xmlns:a16="http://schemas.microsoft.com/office/drawing/2014/main" val="2828437452"/>
                    </a:ext>
                  </a:extLst>
                </a:gridCol>
                <a:gridCol w="1838087">
                  <a:extLst>
                    <a:ext uri="{9D8B030D-6E8A-4147-A177-3AD203B41FA5}">
                      <a16:colId xmlns:a16="http://schemas.microsoft.com/office/drawing/2014/main" val="2088165588"/>
                    </a:ext>
                  </a:extLst>
                </a:gridCol>
              </a:tblGrid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 (%)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2356192641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P/R pretreatment ± BOC/TVR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15 (38)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2530386712"/>
                  </a:ext>
                </a:extLst>
              </a:tr>
              <a:tr h="14654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No. of previous DAA Treatments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4200963946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One DAA treatment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 (78)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05442906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Two DAA treatments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 (12)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224370205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   Three DAA treatments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 (10)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3285071043"/>
                  </a:ext>
                </a:extLst>
              </a:tr>
              <a:tr h="14084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Overall pretreatment regimens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267718994"/>
                  </a:ext>
                </a:extLst>
              </a:tr>
              <a:tr h="1408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Any SOF-based regimen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34 (85)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3871562957"/>
                  </a:ext>
                </a:extLst>
              </a:tr>
              <a:tr h="1408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Any PI-based regimen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12 (30)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3487422353"/>
                  </a:ext>
                </a:extLst>
              </a:tr>
              <a:tr h="1408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NS5Ai-based regimen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40 (100)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973944685"/>
                  </a:ext>
                </a:extLst>
              </a:tr>
              <a:tr h="28912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Treatment experience in pts. with one previous DAA treatment (n=31)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978898671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NS5Ai+SOF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25 (81)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017585112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all">
                          <a:effectLst/>
                        </a:rPr>
                        <a:t>       LDV/SOF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 (23)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3545357784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all">
                          <a:effectLst/>
                        </a:rPr>
                        <a:t>       DCV/SOF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 (26)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668133147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all" dirty="0">
                          <a:effectLst/>
                        </a:rPr>
                        <a:t>       VEL/SOF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 (32)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053435159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   PI+NS5Ai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 (19)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1147739077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all">
                          <a:effectLst/>
                        </a:rPr>
                        <a:t>       GLE/PIB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 (13)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2508298269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       </a:t>
                      </a:r>
                      <a:r>
                        <a:rPr lang="en-US" sz="1600" dirty="0" err="1">
                          <a:effectLst/>
                        </a:rPr>
                        <a:t>PrOD+RBV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 (6)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3" marR="38803" marT="0" marB="0"/>
                </a:tc>
                <a:extLst>
                  <a:ext uri="{0D108BD9-81ED-4DB2-BD59-A6C34878D82A}">
                    <a16:rowId xmlns:a16="http://schemas.microsoft.com/office/drawing/2014/main" val="486060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38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D7D93-0CAF-074E-9B0C-FCEC7F92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VVS; </a:t>
            </a:r>
            <a:r>
              <a:rPr lang="es-ES" b="1" dirty="0" err="1"/>
              <a:t>RASs</a:t>
            </a:r>
            <a:r>
              <a:rPr lang="es-ES" b="1" dirty="0"/>
              <a:t> at </a:t>
            </a:r>
            <a:r>
              <a:rPr lang="es-ES" b="1" dirty="0" err="1"/>
              <a:t>baseline</a:t>
            </a:r>
            <a:r>
              <a:rPr lang="es-ES" b="1" dirty="0"/>
              <a:t> vs  </a:t>
            </a:r>
            <a:r>
              <a:rPr lang="es-ES" b="1" dirty="0" err="1"/>
              <a:t>failure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145A68-1401-4046-A071-B5315AB5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3"/>
          <a:stretch/>
        </p:blipFill>
        <p:spPr>
          <a:xfrm>
            <a:off x="139700" y="1460500"/>
            <a:ext cx="3454618" cy="21338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EDC847-51B8-AC44-A5FC-56E20410D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0" r="46282" b="15676"/>
          <a:stretch/>
        </p:blipFill>
        <p:spPr>
          <a:xfrm>
            <a:off x="3141701" y="2209800"/>
            <a:ext cx="3554784" cy="19050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0714E9-70F8-4144-91ED-BEC777CE7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1" r="42213" b="15683"/>
          <a:stretch/>
        </p:blipFill>
        <p:spPr>
          <a:xfrm>
            <a:off x="6415348" y="3356452"/>
            <a:ext cx="3514641" cy="190506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276D09A6-9BCF-3A46-98E9-56178BCDFB3C}"/>
              </a:ext>
            </a:extLst>
          </p:cNvPr>
          <p:cNvSpPr/>
          <p:nvPr/>
        </p:nvSpPr>
        <p:spPr>
          <a:xfrm>
            <a:off x="446196" y="1005197"/>
            <a:ext cx="2170004" cy="455303"/>
          </a:xfrm>
          <a:prstGeom prst="ellipse">
            <a:avLst/>
          </a:prstGeom>
          <a:gradFill flip="none" rotWithShape="1">
            <a:gsLst>
              <a:gs pos="96875">
                <a:srgbClr val="DEE4F7">
                  <a:alpha val="20000"/>
                </a:srgbClr>
              </a:gs>
              <a:gs pos="93750">
                <a:srgbClr val="DCE2F7"/>
              </a:gs>
              <a:gs pos="87500">
                <a:srgbClr val="D8DFF6"/>
              </a:gs>
              <a:gs pos="75000">
                <a:srgbClr val="D0D8F4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005383"/>
                </a:solidFill>
              </a:rPr>
              <a:t>Genotype</a:t>
            </a:r>
            <a:r>
              <a:rPr lang="es-ES" dirty="0">
                <a:solidFill>
                  <a:srgbClr val="005383"/>
                </a:solidFill>
              </a:rPr>
              <a:t> 1a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A313224-D7E1-F746-8E5C-91175B1CDC2C}"/>
              </a:ext>
            </a:extLst>
          </p:cNvPr>
          <p:cNvSpPr/>
          <p:nvPr/>
        </p:nvSpPr>
        <p:spPr>
          <a:xfrm>
            <a:off x="3481496" y="1609396"/>
            <a:ext cx="2170004" cy="455303"/>
          </a:xfrm>
          <a:prstGeom prst="ellipse">
            <a:avLst/>
          </a:prstGeom>
          <a:gradFill flip="none" rotWithShape="1">
            <a:gsLst>
              <a:gs pos="96875">
                <a:srgbClr val="DEE4F7">
                  <a:alpha val="20000"/>
                </a:srgbClr>
              </a:gs>
              <a:gs pos="93750">
                <a:srgbClr val="DCE2F7"/>
              </a:gs>
              <a:gs pos="87500">
                <a:srgbClr val="D8DFF6"/>
              </a:gs>
              <a:gs pos="75000">
                <a:srgbClr val="D0D8F4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005383"/>
                </a:solidFill>
              </a:rPr>
              <a:t>Genotype</a:t>
            </a:r>
            <a:r>
              <a:rPr lang="es-ES" dirty="0">
                <a:solidFill>
                  <a:srgbClr val="005383"/>
                </a:solidFill>
              </a:rPr>
              <a:t> 1b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5EFE58-C238-DD48-BD2F-2B825FFD508C}"/>
              </a:ext>
            </a:extLst>
          </p:cNvPr>
          <p:cNvSpPr/>
          <p:nvPr/>
        </p:nvSpPr>
        <p:spPr>
          <a:xfrm>
            <a:off x="6696485" y="2527413"/>
            <a:ext cx="2170004" cy="455303"/>
          </a:xfrm>
          <a:prstGeom prst="ellipse">
            <a:avLst/>
          </a:prstGeom>
          <a:gradFill flip="none" rotWithShape="1">
            <a:gsLst>
              <a:gs pos="96875">
                <a:srgbClr val="DEE4F7">
                  <a:alpha val="20000"/>
                </a:srgbClr>
              </a:gs>
              <a:gs pos="93750">
                <a:srgbClr val="DCE2F7"/>
              </a:gs>
              <a:gs pos="87500">
                <a:srgbClr val="D8DFF6"/>
              </a:gs>
              <a:gs pos="75000">
                <a:srgbClr val="D0D8F4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005383"/>
                </a:solidFill>
              </a:rPr>
              <a:t>Genotype</a:t>
            </a:r>
            <a:r>
              <a:rPr lang="es-ES" dirty="0">
                <a:solidFill>
                  <a:srgbClr val="005383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3037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0EC2-DCAC-8944-98C3-B32A1993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8" y="229014"/>
            <a:ext cx="8765738" cy="63734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VVS retreatment and outcome (n=17).</a:t>
            </a:r>
            <a:endParaRPr lang="es-ES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E0D2BF3-7077-214D-B63C-74904ADF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32385"/>
              </p:ext>
            </p:extLst>
          </p:nvPr>
        </p:nvGraphicFramePr>
        <p:xfrm>
          <a:off x="1254331" y="910981"/>
          <a:ext cx="7356268" cy="4361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698">
                  <a:extLst>
                    <a:ext uri="{9D8B030D-6E8A-4147-A177-3AD203B41FA5}">
                      <a16:colId xmlns:a16="http://schemas.microsoft.com/office/drawing/2014/main" val="1221740535"/>
                    </a:ext>
                  </a:extLst>
                </a:gridCol>
                <a:gridCol w="925285">
                  <a:extLst>
                    <a:ext uri="{9D8B030D-6E8A-4147-A177-3AD203B41FA5}">
                      <a16:colId xmlns:a16="http://schemas.microsoft.com/office/drawing/2014/main" val="1993220542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586266644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337926017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92193248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197860023"/>
                    </a:ext>
                  </a:extLst>
                </a:gridCol>
              </a:tblGrid>
              <a:tr h="15023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cap="all">
                          <a:effectLst/>
                        </a:rPr>
                        <a:t>HCV 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RASs at VOX/VEL/SOF failure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Retreatment Regimen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Retreatment Duration (</a:t>
                      </a:r>
                      <a:r>
                        <a:rPr lang="en-US" sz="1800" dirty="0" err="1">
                          <a:effectLst/>
                        </a:rPr>
                        <a:t>wks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Retreatment Response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2970127447"/>
                  </a:ext>
                </a:extLst>
              </a:tr>
              <a:tr h="3164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NS3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NS5A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18197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Q80K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L31M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SVR12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3626218132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M28V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Exitus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1677220862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1b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Y56H, D168V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L31V, 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SVR12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2065462039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SVR12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2021235671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Q168K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SVR12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2079732545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SVR12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3210186260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n.d.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Failure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1007550848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Q168K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SVR12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1680085490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Q30H, L31V, 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2794867753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Q30R, L31M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772198414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1b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Q80R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L31M, 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G/P+SOF+RBV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1214174678"/>
                  </a:ext>
                </a:extLst>
              </a:tr>
              <a:tr h="2366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Q168R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G/P+SOF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3990121905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1b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G/P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SVR12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215387639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1b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L31I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SOF/VEL/VOX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24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79814228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Q168R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A30K, 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SOF/VEL/VOX+RBV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24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SVR12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3721358990"/>
                  </a:ext>
                </a:extLst>
              </a:tr>
              <a:tr h="308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SOF/VEL/VOX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24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4137351817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3a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 RASs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Y93H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VEL/SOF+RBV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24</a:t>
                      </a:r>
                      <a:endParaRPr lang="es-E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Failure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2" marR="57252" marT="0" marB="0"/>
                </a:tc>
                <a:extLst>
                  <a:ext uri="{0D108BD9-81ED-4DB2-BD59-A6C34878D82A}">
                    <a16:rowId xmlns:a16="http://schemas.microsoft.com/office/drawing/2014/main" val="122478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81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71613-FEF5-8C49-9C4D-142D3EBA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/>
              <a:t>Conclusions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F2229-441E-0A45-A0C8-19E22E93B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One-third of patients failed GP without resistance. RASs in NS5A were more prevalent than in NS3 and were frequently observed as dual and triple combination patterns, with a high impact on NS5A inhibitor activity, particularly in genotypes 1a and 3. </a:t>
            </a:r>
          </a:p>
          <a:p>
            <a:r>
              <a:rPr lang="en-US" sz="2200" dirty="0"/>
              <a:t>Retreatment of </a:t>
            </a:r>
            <a:r>
              <a:rPr lang="en-US" sz="2200" dirty="0" err="1"/>
              <a:t>glecaprevir</a:t>
            </a:r>
            <a:r>
              <a:rPr lang="en-US" sz="2200" dirty="0"/>
              <a:t>/</a:t>
            </a:r>
            <a:r>
              <a:rPr lang="en-US" sz="2200" dirty="0" err="1"/>
              <a:t>pibrentasvir</a:t>
            </a:r>
            <a:r>
              <a:rPr lang="en-US" sz="2200" dirty="0"/>
              <a:t> failures with </a:t>
            </a:r>
            <a:r>
              <a:rPr lang="en-US" sz="2200" dirty="0" err="1"/>
              <a:t>voxilaprevir</a:t>
            </a:r>
            <a:r>
              <a:rPr lang="en-US" sz="2200" dirty="0"/>
              <a:t>/</a:t>
            </a:r>
            <a:r>
              <a:rPr lang="en-US" sz="2200" dirty="0" err="1"/>
              <a:t>velpatasvir</a:t>
            </a:r>
            <a:r>
              <a:rPr lang="en-US" sz="2200" dirty="0"/>
              <a:t>/ sofosbuvir achieved viral suppression across all genotypes.</a:t>
            </a:r>
            <a:r>
              <a:rPr lang="es-ES" sz="2200" dirty="0"/>
              <a:t> </a:t>
            </a:r>
          </a:p>
          <a:p>
            <a:r>
              <a:rPr lang="en-GB" sz="2200" dirty="0"/>
              <a:t>HCV GT3- and GT1a-infected patients with cirrhosis were frequent in the VVS difficult-to-retreat cohort, and rescue treatment with multiple targeted therapies was effective in the majority of patients.</a:t>
            </a:r>
            <a:endParaRPr lang="es-ES" sz="2200" dirty="0"/>
          </a:p>
          <a:p>
            <a:r>
              <a:rPr lang="en-GB" sz="2200" dirty="0"/>
              <a:t>The majority of patients with failure to a VOX/VEL/SOF retreatment did not select specific RAS patterns in NS3, NS5A or NS5B DAA target regions compared to baseline. </a:t>
            </a:r>
          </a:p>
          <a:p>
            <a:endParaRPr lang="es-ES" sz="2200" dirty="0"/>
          </a:p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68323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88" y="371532"/>
            <a:ext cx="601732" cy="400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1122" y="365557"/>
            <a:ext cx="3856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Federico Garcia/A de Salazar</a:t>
            </a:r>
            <a:r>
              <a:rPr lang="en-CA" sz="1000" dirty="0"/>
              <a:t>. Instituto </a:t>
            </a:r>
            <a:r>
              <a:rPr lang="en-CA" sz="1000" dirty="0" err="1"/>
              <a:t>Investigación</a:t>
            </a:r>
            <a:r>
              <a:rPr lang="en-CA" sz="1000" dirty="0"/>
              <a:t> </a:t>
            </a:r>
            <a:r>
              <a:rPr lang="en-CA" sz="1000" dirty="0" err="1"/>
              <a:t>Biosanitaria</a:t>
            </a:r>
            <a:r>
              <a:rPr lang="en-CA" sz="1000" dirty="0"/>
              <a:t> </a:t>
            </a:r>
            <a:r>
              <a:rPr lang="en-CA" sz="1000" dirty="0" err="1"/>
              <a:t>Ibs</a:t>
            </a:r>
            <a:r>
              <a:rPr lang="en-CA" sz="1000" dirty="0"/>
              <a:t>., Granada, Spain; GEHEP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2272550" y="890991"/>
            <a:ext cx="36377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US" sz="1000" b="1" dirty="0"/>
              <a:t>Francesca Ceccherini-Silberstein/CF </a:t>
            </a:r>
            <a:r>
              <a:rPr lang="en-US" sz="1000" b="1" dirty="0" err="1"/>
              <a:t>Perno</a:t>
            </a:r>
            <a:r>
              <a:rPr lang="en-US" sz="1000" b="1" dirty="0"/>
              <a:t>/</a:t>
            </a:r>
          </a:p>
          <a:p>
            <a:pPr>
              <a:tabLst>
                <a:tab pos="1103666" algn="l"/>
              </a:tabLst>
            </a:pPr>
            <a:r>
              <a:rPr lang="en-US" sz="1000" b="1" dirty="0"/>
              <a:t>VC Di Maio</a:t>
            </a:r>
            <a:r>
              <a:rPr lang="en-US" sz="1000" dirty="0"/>
              <a:t>. </a:t>
            </a:r>
            <a:r>
              <a:rPr lang="en-CA" sz="1000" dirty="0"/>
              <a:t>University of Rome Tor </a:t>
            </a:r>
            <a:r>
              <a:rPr lang="en-CA" sz="1000" dirty="0" err="1"/>
              <a:t>Vergata</a:t>
            </a:r>
            <a:r>
              <a:rPr lang="en-CA" sz="1000" dirty="0"/>
              <a:t>, Rome,</a:t>
            </a:r>
          </a:p>
          <a:p>
            <a:pPr>
              <a:tabLst>
                <a:tab pos="1103666" algn="l"/>
              </a:tabLst>
            </a:pPr>
            <a:r>
              <a:rPr lang="en-CA" sz="1000" b="1" dirty="0"/>
              <a:t>VIRONET </a:t>
            </a:r>
            <a:endParaRPr lang="en-US" sz="1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88" y="956086"/>
            <a:ext cx="601732" cy="397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11" y="2304506"/>
            <a:ext cx="601732" cy="4019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6084" y="1566913"/>
            <a:ext cx="36377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it-IT" sz="1000" b="1" dirty="0"/>
              <a:t>Christoph Sarrazin/Julia Dietz</a:t>
            </a:r>
            <a:r>
              <a:rPr lang="it-IT" sz="1000" dirty="0"/>
              <a:t>.  </a:t>
            </a:r>
            <a:r>
              <a:rPr lang="en-CA" sz="1000" dirty="0"/>
              <a:t>University Hospital Frankfurt, </a:t>
            </a:r>
          </a:p>
          <a:p>
            <a:pPr>
              <a:tabLst>
                <a:tab pos="1103666" algn="l"/>
              </a:tabLst>
            </a:pPr>
            <a:r>
              <a:rPr lang="en-CA" sz="1000" b="1" dirty="0"/>
              <a:t>Rolf Kaiser/Elena Knops. </a:t>
            </a:r>
            <a:r>
              <a:rPr lang="en-CA" sz="1000" dirty="0"/>
              <a:t>University Hospital Cologne,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256" y="1656943"/>
            <a:ext cx="615045" cy="366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2520" y="2172604"/>
            <a:ext cx="3621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b="1" dirty="0"/>
              <a:t>Jean-Michel Pawlotsky/Stéphane Chevaliez/ Slim Fourati.</a:t>
            </a:r>
            <a:r>
              <a:rPr lang="en-CA" sz="1000" baseline="30000" dirty="0"/>
              <a:t> </a:t>
            </a:r>
            <a:r>
              <a:rPr lang="en-CA" sz="1000" dirty="0"/>
              <a:t>Centre National de </a:t>
            </a:r>
            <a:r>
              <a:rPr lang="en-CA" sz="1000" dirty="0" err="1"/>
              <a:t>Réference</a:t>
            </a:r>
            <a:r>
              <a:rPr lang="en-CA" sz="1000" dirty="0"/>
              <a:t> des </a:t>
            </a:r>
          </a:p>
          <a:p>
            <a:r>
              <a:rPr lang="en-CA" sz="1000" dirty="0" err="1"/>
              <a:t>Hépatites</a:t>
            </a:r>
            <a:r>
              <a:rPr lang="en-CA" sz="1000" dirty="0"/>
              <a:t> B, C et delta, ANRS- </a:t>
            </a:r>
            <a:r>
              <a:rPr lang="en-CA" sz="1000" dirty="0" err="1"/>
              <a:t>Hepather</a:t>
            </a:r>
            <a:r>
              <a:rPr lang="en-CA" sz="1000" dirty="0"/>
              <a:t> </a:t>
            </a:r>
            <a:r>
              <a:rPr lang="en-CA" sz="1000" b="1" dirty="0"/>
              <a:t>Dominique Salmon, </a:t>
            </a:r>
            <a:r>
              <a:rPr lang="en-US" sz="1000" b="1" dirty="0"/>
              <a:t>Rafael </a:t>
            </a:r>
            <a:r>
              <a:rPr lang="en-US" sz="1000" b="1" dirty="0" err="1"/>
              <a:t>Usubillaga</a:t>
            </a:r>
            <a:r>
              <a:rPr lang="en-CA" sz="1000" b="1" dirty="0"/>
              <a:t>. </a:t>
            </a:r>
            <a:r>
              <a:rPr lang="en-CA" sz="1000" dirty="0"/>
              <a:t>Paris Descartes University, </a:t>
            </a:r>
            <a:endParaRPr lang="fr-FR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078" y="1899943"/>
            <a:ext cx="607829" cy="36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73591" y="1892349"/>
            <a:ext cx="3654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Gary Wang/David Nelson/HCV TARGET.</a:t>
            </a:r>
            <a:r>
              <a:rPr lang="en-CA" sz="1000" dirty="0"/>
              <a:t> University of Florida College of Medicine, Gainesville, USA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217" y="4371132"/>
            <a:ext cx="569452" cy="355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650950" y="4355280"/>
            <a:ext cx="3492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b="1" dirty="0"/>
              <a:t>Milosz </a:t>
            </a:r>
            <a:r>
              <a:rPr lang="en-CA" sz="1000" b="1" dirty="0" err="1"/>
              <a:t>Parczewski</a:t>
            </a:r>
            <a:r>
              <a:rPr lang="en-CA" sz="1000" dirty="0"/>
              <a:t>. Pomeranian Medical University, Szczecin, Poland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527" y="5055701"/>
            <a:ext cx="601732" cy="3975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6274" y="5078449"/>
            <a:ext cx="3692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Charles Boucher/Stephanie Popping/ Rob de </a:t>
            </a:r>
            <a:r>
              <a:rPr lang="en-CA" sz="1000" b="1" dirty="0" err="1"/>
              <a:t>Knegt</a:t>
            </a:r>
            <a:r>
              <a:rPr lang="en-CA" sz="1000" b="1" dirty="0"/>
              <a:t>. </a:t>
            </a:r>
            <a:r>
              <a:rPr lang="en-CA" sz="1000" dirty="0"/>
              <a:t>Erasmus Medical Center, Rotterdam, Netherlands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591" y="4948777"/>
            <a:ext cx="601732" cy="5297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32323" y="5055701"/>
            <a:ext cx="367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Murat </a:t>
            </a:r>
            <a:r>
              <a:rPr lang="en-CA" sz="1000" b="1" dirty="0" err="1"/>
              <a:t>Sayan</a:t>
            </a:r>
            <a:r>
              <a:rPr lang="en-CA" sz="1000" dirty="0"/>
              <a:t>. </a:t>
            </a:r>
            <a:r>
              <a:rPr lang="en-CA" sz="1000" dirty="0" err="1"/>
              <a:t>Kocaeli</a:t>
            </a:r>
            <a:r>
              <a:rPr lang="en-CA" sz="1000" dirty="0"/>
              <a:t> University Faculty of Medicine,</a:t>
            </a:r>
          </a:p>
          <a:p>
            <a:pPr>
              <a:tabLst>
                <a:tab pos="1103666" algn="l"/>
              </a:tabLst>
            </a:pPr>
            <a:r>
              <a:rPr lang="en-CA" sz="1000" dirty="0"/>
              <a:t> </a:t>
            </a:r>
            <a:r>
              <a:rPr lang="en-CA" sz="1000" dirty="0" err="1"/>
              <a:t>Kocaeli</a:t>
            </a:r>
            <a:r>
              <a:rPr lang="en-CA" sz="1000" dirty="0"/>
              <a:t>, Turkey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3029" y="367604"/>
            <a:ext cx="607829" cy="3646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20858" y="383967"/>
            <a:ext cx="3874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US" sz="1000" b="1" dirty="0"/>
              <a:t>Carole Seguin-</a:t>
            </a:r>
            <a:r>
              <a:rPr lang="en-US" sz="1000" b="1" dirty="0" err="1"/>
              <a:t>Devaux</a:t>
            </a:r>
            <a:r>
              <a:rPr lang="en-US" sz="1000" b="1" dirty="0"/>
              <a:t>. </a:t>
            </a:r>
            <a:r>
              <a:rPr lang="en-US" sz="1000" dirty="0"/>
              <a:t>Luxembourg Institute of Health, Luxembourg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8804" y="849216"/>
            <a:ext cx="570103" cy="414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6578907" y="911120"/>
            <a:ext cx="32480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 err="1"/>
              <a:t>Orna</a:t>
            </a:r>
            <a:r>
              <a:rPr lang="en-CA" sz="1000" b="1" dirty="0"/>
              <a:t> Mor.</a:t>
            </a:r>
            <a:r>
              <a:rPr lang="en-CA" sz="1000" b="1" baseline="30000" dirty="0"/>
              <a:t>  </a:t>
            </a:r>
            <a:r>
              <a:rPr lang="en-CA" sz="1000" dirty="0"/>
              <a:t>Sheba Medical Center, Ramat-</a:t>
            </a:r>
            <a:r>
              <a:rPr lang="en-CA" sz="1000" dirty="0" err="1"/>
              <a:t>Gan</a:t>
            </a:r>
            <a:r>
              <a:rPr lang="en-CA" sz="1000" dirty="0"/>
              <a:t>, Israel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8309" y="1362169"/>
            <a:ext cx="600598" cy="4036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78907" y="1363492"/>
            <a:ext cx="3842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US" sz="1000" b="1" dirty="0"/>
              <a:t>Vladimir </a:t>
            </a:r>
            <a:r>
              <a:rPr lang="en-US" sz="1000" b="1" dirty="0" err="1"/>
              <a:t>Chulanov</a:t>
            </a:r>
            <a:r>
              <a:rPr lang="en-US" sz="1000" b="1" dirty="0"/>
              <a:t>. </a:t>
            </a:r>
            <a:r>
              <a:rPr lang="en-US" sz="1000" dirty="0"/>
              <a:t>Central Research Institute </a:t>
            </a:r>
          </a:p>
          <a:p>
            <a:pPr>
              <a:tabLst>
                <a:tab pos="1103666" algn="l"/>
              </a:tabLst>
            </a:pPr>
            <a:r>
              <a:rPr lang="en-US" sz="1000" dirty="0"/>
              <a:t>of Epidemiology, Russia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0019" y="3039731"/>
            <a:ext cx="584766" cy="39864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236074" y="2877635"/>
            <a:ext cx="4080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b="1" dirty="0"/>
              <a:t>Mark Douglas. </a:t>
            </a:r>
            <a:r>
              <a:rPr lang="en-US" sz="1000" dirty="0"/>
              <a:t>The </a:t>
            </a:r>
            <a:r>
              <a:rPr lang="en-US" sz="1000" dirty="0" err="1"/>
              <a:t>Westmead</a:t>
            </a:r>
            <a:r>
              <a:rPr lang="en-US" sz="1000" dirty="0"/>
              <a:t> Institute for Medical Research,</a:t>
            </a:r>
          </a:p>
          <a:p>
            <a:r>
              <a:rPr lang="en-US" sz="1000" dirty="0"/>
              <a:t>The University of Sydney, </a:t>
            </a:r>
            <a:r>
              <a:rPr lang="en-CA" sz="1000" dirty="0"/>
              <a:t>Australia</a:t>
            </a:r>
            <a:r>
              <a:rPr lang="en-US" sz="1000" b="1" dirty="0"/>
              <a:t>Tanya Applegate/Jason </a:t>
            </a:r>
            <a:r>
              <a:rPr lang="en-US" sz="1000" b="1" dirty="0" err="1"/>
              <a:t>Grebely</a:t>
            </a:r>
            <a:r>
              <a:rPr lang="en-US" sz="1000" dirty="0"/>
              <a:t>.  The Kirby Institute, Sydney, </a:t>
            </a:r>
            <a:r>
              <a:rPr lang="en-CA" sz="1000" b="1" dirty="0"/>
              <a:t>Andrew Llyod/Chaturaka Rodrigo. </a:t>
            </a:r>
            <a:r>
              <a:rPr lang="en-US" sz="1000" dirty="0"/>
              <a:t>University of New South Wales,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8223" y="2368938"/>
            <a:ext cx="569167" cy="3557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87390" y="2429005"/>
            <a:ext cx="3664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J </a:t>
            </a:r>
            <a:r>
              <a:rPr lang="en-CA" sz="1000" b="1" dirty="0" err="1"/>
              <a:t>Sfalcin</a:t>
            </a:r>
            <a:r>
              <a:rPr lang="en-CA" sz="1000" b="1" dirty="0"/>
              <a:t>/Fabien Fay. </a:t>
            </a:r>
            <a:r>
              <a:rPr lang="en-US" sz="1000" dirty="0" err="1"/>
              <a:t>Laboratorio</a:t>
            </a:r>
            <a:r>
              <a:rPr lang="en-US" sz="1000" dirty="0"/>
              <a:t> CIBIC, Rosario, Argentina</a:t>
            </a:r>
            <a:r>
              <a:rPr lang="en-CA" sz="1000" dirty="0"/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6077" y="2818608"/>
            <a:ext cx="601732" cy="386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6617809" y="2871681"/>
            <a:ext cx="3525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Mario </a:t>
            </a:r>
            <a:r>
              <a:rPr lang="en-CA" sz="1000" b="1" dirty="0" err="1"/>
              <a:t>Poljak</a:t>
            </a:r>
            <a:r>
              <a:rPr lang="en-CA" sz="1000" b="1" dirty="0"/>
              <a:t>/Maja Lunar. </a:t>
            </a:r>
            <a:r>
              <a:rPr lang="en-US" sz="1000" dirty="0"/>
              <a:t>University of Ljubljana, Slovenia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2649" y="3310920"/>
            <a:ext cx="640314" cy="4278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617809" y="3299246"/>
            <a:ext cx="3910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/>
              <a:t>Johan </a:t>
            </a:r>
            <a:r>
              <a:rPr lang="en-CA" sz="1000" b="1" dirty="0" err="1"/>
              <a:t>Lennerstrand</a:t>
            </a:r>
            <a:r>
              <a:rPr lang="en-CA" sz="1000" b="1" dirty="0"/>
              <a:t>/Midori </a:t>
            </a:r>
            <a:r>
              <a:rPr lang="en-CA" sz="1000" b="1" dirty="0" err="1"/>
              <a:t>Kjellin</a:t>
            </a:r>
            <a:r>
              <a:rPr lang="en-CA" sz="1000" b="1" dirty="0"/>
              <a:t>. </a:t>
            </a:r>
            <a:r>
              <a:rPr lang="en-CA" sz="1000" dirty="0"/>
              <a:t>Uppsala University, Uppsala, Sweden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4143" y="3806634"/>
            <a:ext cx="629842" cy="41913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632323" y="3848246"/>
            <a:ext cx="4041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03666" algn="l"/>
              </a:tabLst>
            </a:pPr>
            <a:r>
              <a:rPr lang="en-CA" sz="1000" b="1" dirty="0" err="1"/>
              <a:t>Perpetuua</a:t>
            </a:r>
            <a:r>
              <a:rPr lang="en-CA" sz="1000" b="1" dirty="0"/>
              <a:t> Gomes. </a:t>
            </a:r>
            <a:r>
              <a:rPr lang="en-US" sz="1000" dirty="0"/>
              <a:t>Hospital </a:t>
            </a:r>
            <a:r>
              <a:rPr lang="en-US" sz="1000" dirty="0" err="1"/>
              <a:t>Egas</a:t>
            </a:r>
            <a:r>
              <a:rPr lang="en-US" sz="1000" dirty="0"/>
              <a:t> Moniz, Lisbon and </a:t>
            </a:r>
            <a:r>
              <a:rPr lang="en-US" sz="1000" dirty="0" err="1"/>
              <a:t>CiiEM</a:t>
            </a:r>
            <a:r>
              <a:rPr lang="en-US" sz="1000" dirty="0"/>
              <a:t>, </a:t>
            </a:r>
            <a:r>
              <a:rPr lang="en-US" sz="1000" dirty="0" err="1"/>
              <a:t>Almada</a:t>
            </a:r>
            <a:r>
              <a:rPr lang="en-US" sz="1000" dirty="0"/>
              <a:t>, Portugal</a:t>
            </a:r>
            <a:endParaRPr lang="en-CA" sz="1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7549" y="4070506"/>
            <a:ext cx="598535" cy="4201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45364" y="3669335"/>
            <a:ext cx="3564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Anita Howe/ Richard Harrigan/Hope Lapointe. </a:t>
            </a:r>
          </a:p>
          <a:p>
            <a:r>
              <a:rPr lang="en-US" sz="1000" dirty="0"/>
              <a:t>University of British </a:t>
            </a:r>
            <a:r>
              <a:rPr lang="en-US" sz="1000" dirty="0" err="1"/>
              <a:t>Columbia,BC</a:t>
            </a:r>
            <a:r>
              <a:rPr lang="en-US" sz="1000" dirty="0"/>
              <a:t>, </a:t>
            </a:r>
            <a:r>
              <a:rPr lang="en-US" sz="1000" b="1" dirty="0"/>
              <a:t>Naveed Janjua/Mel Krajden</a:t>
            </a:r>
            <a:r>
              <a:rPr lang="en-US" sz="1000" dirty="0"/>
              <a:t>, BC-CDC, British Columbia </a:t>
            </a:r>
            <a:r>
              <a:rPr lang="en-US" sz="1000" b="1" dirty="0"/>
              <a:t>Edward Tam, </a:t>
            </a:r>
            <a:r>
              <a:rPr lang="en-US" sz="1000" dirty="0"/>
              <a:t>LAIR Center, British Columbia </a:t>
            </a:r>
            <a:r>
              <a:rPr lang="en-US" sz="1000" b="1" dirty="0"/>
              <a:t>Cruz Pereira</a:t>
            </a:r>
            <a:r>
              <a:rPr lang="en-US" sz="1000" dirty="0"/>
              <a:t>.  University of British Columbia, BC </a:t>
            </a:r>
            <a:r>
              <a:rPr lang="en-US" sz="1000" b="1" dirty="0"/>
              <a:t>Rohit Pai.  </a:t>
            </a:r>
            <a:r>
              <a:rPr lang="en-US" sz="1000" dirty="0" err="1"/>
              <a:t>Univeristy</a:t>
            </a:r>
            <a:r>
              <a:rPr lang="en-US" sz="1000" dirty="0"/>
              <a:t> of </a:t>
            </a:r>
            <a:r>
              <a:rPr lang="en-US" sz="1000" dirty="0" err="1"/>
              <a:t>Bristish</a:t>
            </a:r>
            <a:r>
              <a:rPr lang="en-US" sz="1000" dirty="0"/>
              <a:t> Columbia, BC, </a:t>
            </a:r>
            <a:r>
              <a:rPr lang="en-US" sz="1000" b="1" dirty="0"/>
              <a:t>Jordan Feld</a:t>
            </a:r>
            <a:r>
              <a:rPr lang="en-US" sz="1000" dirty="0"/>
              <a:t>. Toronto General Hospital.  ON </a:t>
            </a:r>
            <a:r>
              <a:rPr lang="en-US" sz="1000" b="1" dirty="0"/>
              <a:t>Alex Wong.  </a:t>
            </a:r>
            <a:r>
              <a:rPr lang="en-US" sz="1000" dirty="0"/>
              <a:t>University of Saskatchewan, </a:t>
            </a:r>
            <a:r>
              <a:rPr lang="en-US" sz="1000" dirty="0" err="1"/>
              <a:t>SK</a:t>
            </a:r>
            <a:r>
              <a:rPr lang="en-US" sz="1000" b="1" dirty="0" err="1"/>
              <a:t>Samuel</a:t>
            </a:r>
            <a:r>
              <a:rPr lang="en-US" sz="1000" b="1" dirty="0"/>
              <a:t> Lee.</a:t>
            </a:r>
            <a:r>
              <a:rPr lang="en-US" sz="1000" dirty="0"/>
              <a:t> University of Calgary, AB, </a:t>
            </a:r>
            <a:r>
              <a:rPr lang="en-US" sz="1000" b="1" dirty="0" err="1"/>
              <a:t>Alnoor</a:t>
            </a:r>
            <a:r>
              <a:rPr lang="en-US" sz="1000" b="1" dirty="0"/>
              <a:t> Ramji, </a:t>
            </a:r>
            <a:r>
              <a:rPr lang="en-US" sz="1000" dirty="0"/>
              <a:t>University of British Columbia, BC, </a:t>
            </a:r>
          </a:p>
        </p:txBody>
      </p:sp>
      <p:pic>
        <p:nvPicPr>
          <p:cNvPr id="37" name="Grafik 80">
            <a:extLst>
              <a:ext uri="{FF2B5EF4-FFF2-40B4-BE49-F238E27FC236}">
                <a16:creationId xmlns:a16="http://schemas.microsoft.com/office/drawing/2014/main" id="{7772FA20-772B-A94A-A71D-6E5CCC513A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381" r="12859" b="30692"/>
          <a:stretch>
            <a:fillRect/>
          </a:stretch>
        </p:blipFill>
        <p:spPr bwMode="auto">
          <a:xfrm>
            <a:off x="858058" y="1672504"/>
            <a:ext cx="690508" cy="32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>
            <a:extLst>
              <a:ext uri="{FF2B5EF4-FFF2-40B4-BE49-F238E27FC236}">
                <a16:creationId xmlns:a16="http://schemas.microsoft.com/office/drawing/2014/main" id="{A0C02592-424B-A04A-9408-4DEB6AE6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4" t="63181" r="11884" b="15028"/>
          <a:stretch>
            <a:fillRect/>
          </a:stretch>
        </p:blipFill>
        <p:spPr bwMode="auto">
          <a:xfrm>
            <a:off x="342111" y="387354"/>
            <a:ext cx="824042" cy="5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Grafik 4">
            <a:extLst>
              <a:ext uri="{FF2B5EF4-FFF2-40B4-BE49-F238E27FC236}">
                <a16:creationId xmlns:a16="http://schemas.microsoft.com/office/drawing/2014/main" id="{37330AF0-7CD0-F74D-AF67-D9A2FFF3E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6" y="271216"/>
            <a:ext cx="968311" cy="17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magine 68">
            <a:extLst>
              <a:ext uri="{FF2B5EF4-FFF2-40B4-BE49-F238E27FC236}">
                <a16:creationId xmlns:a16="http://schemas.microsoft.com/office/drawing/2014/main" id="{BF317F98-A20B-9A4C-91BC-3E157B88C1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3" b="41528"/>
          <a:stretch>
            <a:fillRect/>
          </a:stretch>
        </p:blipFill>
        <p:spPr bwMode="auto">
          <a:xfrm>
            <a:off x="913390" y="897432"/>
            <a:ext cx="712581" cy="70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76">
            <a:extLst>
              <a:ext uri="{FF2B5EF4-FFF2-40B4-BE49-F238E27FC236}">
                <a16:creationId xmlns:a16="http://schemas.microsoft.com/office/drawing/2014/main" id="{FFE795E7-B0E5-E241-B49A-7A53AAD304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64" b="23308"/>
          <a:stretch>
            <a:fillRect/>
          </a:stretch>
        </p:blipFill>
        <p:spPr bwMode="auto">
          <a:xfrm>
            <a:off x="319155" y="954491"/>
            <a:ext cx="546653" cy="5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P:\Kunden\KGU\Basis-Material\Logos\KGU - Klinikum\Logos KGU\Logostudien 2012\Ausarbeitung final.jpg">
            <a:extLst>
              <a:ext uri="{FF2B5EF4-FFF2-40B4-BE49-F238E27FC236}">
                <a16:creationId xmlns:a16="http://schemas.microsoft.com/office/drawing/2014/main" id="{C2DB9475-25B5-474C-8BC2-CFB0172C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27492" r="22888" b="36887"/>
          <a:stretch>
            <a:fillRect/>
          </a:stretch>
        </p:blipFill>
        <p:spPr bwMode="auto">
          <a:xfrm>
            <a:off x="68198" y="1702527"/>
            <a:ext cx="910419" cy="3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1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3C5E3-875E-734E-B4F7-AAC7EFD6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/>
              <a:t>Contact</a:t>
            </a:r>
            <a:r>
              <a:rPr lang="es-ES" b="1" dirty="0"/>
              <a:t> </a:t>
            </a:r>
            <a:r>
              <a:rPr lang="es-ES" b="1" dirty="0" err="1"/>
              <a:t>info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5E0B7-862A-7849-89D1-46320F3D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9" y="1767007"/>
            <a:ext cx="8765738" cy="2398593"/>
          </a:xfrm>
        </p:spPr>
        <p:txBody>
          <a:bodyPr/>
          <a:lstStyle/>
          <a:p>
            <a:pPr algn="ctr"/>
            <a:r>
              <a:rPr lang="es-ES" dirty="0">
                <a:hlinkClick r:id="rId2"/>
              </a:rPr>
              <a:t>ceccherini@med.uniroma2.it</a:t>
            </a:r>
          </a:p>
          <a:p>
            <a:pPr algn="ctr"/>
            <a:r>
              <a:rPr lang="es-ES" dirty="0">
                <a:hlinkClick r:id="rId2"/>
              </a:rPr>
              <a:t>julia.dietz@em.uni-frankfurt.de</a:t>
            </a:r>
          </a:p>
          <a:p>
            <a:pPr algn="ctr"/>
            <a:r>
              <a:rPr lang="es-ES" dirty="0">
                <a:hlinkClick r:id="rId2"/>
              </a:rPr>
              <a:t>fegarcia@ugr.es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>
                <a:hlinkClick r:id="rId3"/>
              </a:rPr>
              <a:t>anita.howe@bccdc.ca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672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BC1BF-D289-5F4A-A028-59F9C94D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Conflicts</a:t>
            </a:r>
            <a:r>
              <a:rPr lang="es-ES" dirty="0"/>
              <a:t> of </a:t>
            </a:r>
            <a:r>
              <a:rPr lang="es-ES" dirty="0" err="1"/>
              <a:t>Interests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DAB0E-63CC-4941-89AE-EFC8CB017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Grants</a:t>
            </a:r>
            <a:r>
              <a:rPr lang="es-ES" dirty="0"/>
              <a:t>, </a:t>
            </a:r>
            <a:r>
              <a:rPr lang="es-ES" dirty="0" err="1"/>
              <a:t>adboards</a:t>
            </a:r>
            <a:r>
              <a:rPr lang="es-ES" dirty="0"/>
              <a:t>, travelling and </a:t>
            </a:r>
            <a:r>
              <a:rPr lang="es-ES" dirty="0" err="1"/>
              <a:t>educational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 </a:t>
            </a:r>
            <a:r>
              <a:rPr lang="es-ES" dirty="0" err="1"/>
              <a:t>from</a:t>
            </a:r>
            <a:endParaRPr lang="es-ES" dirty="0"/>
          </a:p>
          <a:p>
            <a:pPr lvl="4"/>
            <a:r>
              <a:rPr lang="es-ES" sz="2400" dirty="0" err="1"/>
              <a:t>Abbvie</a:t>
            </a:r>
            <a:endParaRPr lang="es-ES" sz="2400" dirty="0"/>
          </a:p>
          <a:p>
            <a:pPr lvl="4"/>
            <a:r>
              <a:rPr lang="es-ES" sz="2400" dirty="0"/>
              <a:t>Gilead</a:t>
            </a:r>
          </a:p>
          <a:p>
            <a:pPr lvl="4"/>
            <a:r>
              <a:rPr lang="es-ES" sz="2400" dirty="0"/>
              <a:t>MSD</a:t>
            </a:r>
          </a:p>
          <a:p>
            <a:pPr lvl="4"/>
            <a:r>
              <a:rPr lang="es-ES" sz="2400" dirty="0" err="1"/>
              <a:t>Janssen</a:t>
            </a:r>
            <a:endParaRPr lang="es-ES" sz="2400" dirty="0"/>
          </a:p>
          <a:p>
            <a:pPr lvl="4"/>
            <a:r>
              <a:rPr lang="es-ES" sz="2400" dirty="0" err="1"/>
              <a:t>ViiV</a:t>
            </a:r>
            <a:endParaRPr lang="es-ES" sz="2400" dirty="0"/>
          </a:p>
          <a:p>
            <a:pPr lvl="4"/>
            <a:r>
              <a:rPr lang="es-ES" sz="2400" dirty="0" err="1"/>
              <a:t>Qiagen</a:t>
            </a:r>
            <a:endParaRPr lang="es-ES" sz="2400" dirty="0"/>
          </a:p>
          <a:p>
            <a:pPr lvl="4"/>
            <a:r>
              <a:rPr lang="es-ES" sz="2400" dirty="0"/>
              <a:t>Roche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7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FF45-FAC0-4DF0-9D36-DC89F02B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E40F-7A8E-419C-8342-B9B1E3338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dirty="0" err="1">
                <a:ea typeface="Calibri" panose="020F0502020204030204" pitchFamily="34" charset="0"/>
              </a:rPr>
              <a:t>Pangenotypic</a:t>
            </a:r>
            <a:r>
              <a:rPr lang="en-GB" sz="2200" dirty="0">
                <a:ea typeface="Calibri" panose="020F0502020204030204" pitchFamily="34" charset="0"/>
              </a:rPr>
              <a:t> regimens </a:t>
            </a:r>
            <a:r>
              <a:rPr lang="en-GB" sz="2200" dirty="0" err="1">
                <a:ea typeface="Calibri" panose="020F0502020204030204" pitchFamily="34" charset="0"/>
              </a:rPr>
              <a:t>Glecaprevir</a:t>
            </a:r>
            <a:r>
              <a:rPr lang="en-GB" sz="2200" dirty="0">
                <a:ea typeface="Calibri" panose="020F0502020204030204" pitchFamily="34" charset="0"/>
              </a:rPr>
              <a:t> and </a:t>
            </a:r>
            <a:r>
              <a:rPr lang="en-GB" sz="2200" dirty="0" err="1">
                <a:ea typeface="Calibri" panose="020F0502020204030204" pitchFamily="34" charset="0"/>
              </a:rPr>
              <a:t>Pibrentasvir</a:t>
            </a:r>
            <a:r>
              <a:rPr lang="en-GB" sz="2200" dirty="0">
                <a:ea typeface="Calibri" panose="020F0502020204030204" pitchFamily="34" charset="0"/>
              </a:rPr>
              <a:t> (GP) and </a:t>
            </a:r>
            <a:r>
              <a:rPr lang="en-GB" sz="2200" dirty="0" err="1">
                <a:ea typeface="Calibri" panose="020F0502020204030204" pitchFamily="34" charset="0"/>
              </a:rPr>
              <a:t>Voxilaprevir</a:t>
            </a:r>
            <a:r>
              <a:rPr lang="en-GB" sz="2200" dirty="0">
                <a:ea typeface="Calibri" panose="020F0502020204030204" pitchFamily="34" charset="0"/>
              </a:rPr>
              <a:t>/</a:t>
            </a:r>
            <a:r>
              <a:rPr lang="en-GB" sz="2200" dirty="0" err="1">
                <a:ea typeface="Calibri" panose="020F0502020204030204" pitchFamily="34" charset="0"/>
              </a:rPr>
              <a:t>Velpatasvir</a:t>
            </a:r>
            <a:r>
              <a:rPr lang="en-GB" sz="2200" dirty="0">
                <a:ea typeface="Calibri" panose="020F0502020204030204" pitchFamily="34" charset="0"/>
              </a:rPr>
              <a:t>/Sofosbuvir (VVS) share:</a:t>
            </a:r>
            <a:endParaRPr lang="en-GB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High barrier to resistance</a:t>
            </a:r>
            <a:endParaRPr lang="es-E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Potent activity against strains with common NS3 and NS5A polymorphisms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ea typeface="Calibri" panose="020F0502020204030204" pitchFamily="34" charset="0"/>
              </a:rPr>
              <a:t>Treatment of chronic hepatitis C virus (HCV) infection with GP or VVS results in high sustained virologic response (SVR) rates both in clinical trials and real world. 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Information on resistance and retreatment of patients failing GP or VVS is scarce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s-ES" sz="2200" dirty="0"/>
          </a:p>
          <a:p>
            <a:pPr marL="0" indent="0">
              <a:lnSpc>
                <a:spcPct val="150000"/>
              </a:lnSpc>
              <a:buNone/>
            </a:pP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23308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B7940-680E-0C4F-AA83-A7110B07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SHARED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170DAF8-DF76-B042-9612-7823BE647515}"/>
              </a:ext>
            </a:extLst>
          </p:cNvPr>
          <p:cNvSpPr/>
          <p:nvPr/>
        </p:nvSpPr>
        <p:spPr>
          <a:xfrm>
            <a:off x="1698683" y="1487106"/>
            <a:ext cx="7038359" cy="955714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DFACA58-67BB-B440-AECD-3A5333261362}"/>
              </a:ext>
            </a:extLst>
          </p:cNvPr>
          <p:cNvSpPr txBox="1"/>
          <p:nvPr/>
        </p:nvSpPr>
        <p:spPr>
          <a:xfrm>
            <a:off x="1939080" y="1641797"/>
            <a:ext cx="679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solidFill>
                  <a:srgbClr val="FF0000"/>
                </a:solidFill>
              </a:rPr>
              <a:t>An international collaboration of viral sequences, treatment histories, and health outcomes related to the hepatitis C virus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5EBAEB9D-B6CE-334B-9C28-73ADFD905F8B}"/>
              </a:ext>
            </a:extLst>
          </p:cNvPr>
          <p:cNvSpPr txBox="1"/>
          <p:nvPr/>
        </p:nvSpPr>
        <p:spPr>
          <a:xfrm>
            <a:off x="877653" y="849766"/>
            <a:ext cx="825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5383"/>
                </a:solidFill>
                <a:latin typeface="Gill Sans MT" panose="020B0502020104020203" pitchFamily="34" charset="0"/>
              </a:rPr>
              <a:t>Surveillance of Hepatitis-C Antiviral Resistance, Epidemiology and </a:t>
            </a:r>
            <a:r>
              <a:rPr lang="en-CA" sz="1600" b="1" dirty="0" err="1">
                <a:solidFill>
                  <a:srgbClr val="005383"/>
                </a:solidFill>
                <a:latin typeface="Gill Sans MT" panose="020B0502020104020203" pitchFamily="34" charset="0"/>
              </a:rPr>
              <a:t>methoDologies</a:t>
            </a:r>
            <a:endParaRPr lang="en-CA" sz="1600" b="1" dirty="0">
              <a:solidFill>
                <a:srgbClr val="005383"/>
              </a:solidFill>
              <a:latin typeface="Gill Sans MT" panose="020B0502020104020203" pitchFamily="34" charset="0"/>
            </a:endParaRPr>
          </a:p>
          <a:p>
            <a:endParaRPr lang="en-CA" sz="1600" dirty="0">
              <a:solidFill>
                <a:srgbClr val="005383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8959234-EAA3-5C41-92B8-49DF6E583F7A}"/>
              </a:ext>
            </a:extLst>
          </p:cNvPr>
          <p:cNvSpPr/>
          <p:nvPr/>
        </p:nvSpPr>
        <p:spPr>
          <a:xfrm>
            <a:off x="888514" y="2929840"/>
            <a:ext cx="86741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4C0E8"/>
                </a:solidFill>
              </a:rPr>
              <a:t>Aims to</a:t>
            </a:r>
          </a:p>
          <a:p>
            <a:pPr marL="342900" indent="-342900">
              <a:buFont typeface="System Font Regular"/>
              <a:buChar char="-"/>
            </a:pPr>
            <a:r>
              <a:rPr lang="en-US" sz="2200" dirty="0">
                <a:solidFill>
                  <a:srgbClr val="005383"/>
                </a:solidFill>
              </a:rPr>
              <a:t>Characterize resistance-associated substitutions (RAS) in DAA failures</a:t>
            </a:r>
          </a:p>
          <a:p>
            <a:pPr marL="342900" indent="-342900">
              <a:buFont typeface="System Font Regular"/>
              <a:buChar char="-"/>
            </a:pPr>
            <a:r>
              <a:rPr lang="en-US" sz="2200" dirty="0">
                <a:solidFill>
                  <a:srgbClr val="005383"/>
                </a:solidFill>
              </a:rPr>
              <a:t>Develop resistance interpretation algorithm</a:t>
            </a:r>
          </a:p>
          <a:p>
            <a:pPr marL="342900" indent="-342900">
              <a:buFont typeface="System Font Regular"/>
              <a:buChar char="-"/>
            </a:pPr>
            <a:r>
              <a:rPr lang="en-US" sz="2200" dirty="0">
                <a:solidFill>
                  <a:srgbClr val="005383"/>
                </a:solidFill>
              </a:rPr>
              <a:t>Characterize rare genotypes</a:t>
            </a:r>
          </a:p>
          <a:p>
            <a:pPr marL="342900" indent="-342900">
              <a:buFont typeface="System Font Regular"/>
              <a:buChar char="-"/>
            </a:pPr>
            <a:r>
              <a:rPr lang="en-US" sz="2200" dirty="0">
                <a:solidFill>
                  <a:srgbClr val="005383"/>
                </a:solidFill>
              </a:rPr>
              <a:t>Provide relevant protocols, software, and literature</a:t>
            </a:r>
          </a:p>
        </p:txBody>
      </p:sp>
    </p:spTree>
    <p:extLst>
      <p:ext uri="{BB962C8B-B14F-4D97-AF65-F5344CB8AC3E}">
        <p14:creationId xmlns:p14="http://schemas.microsoft.com/office/powerpoint/2010/main" val="9107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FF45-FAC0-4DF0-9D36-DC89F02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57" y="769051"/>
            <a:ext cx="8765738" cy="1159762"/>
          </a:xfrm>
        </p:spPr>
        <p:txBody>
          <a:bodyPr>
            <a:normAutofit/>
          </a:bodyPr>
          <a:lstStyle/>
          <a:p>
            <a:pPr algn="ctr"/>
            <a:r>
              <a:rPr lang="fr-CH" sz="5400" b="1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E40F-7A8E-419C-8342-B9B1E333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57" y="2287461"/>
            <a:ext cx="8765738" cy="175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To determine the characteristics of GP or VVS failure patients from the real world international SHARED research collaboration</a:t>
            </a:r>
          </a:p>
          <a:p>
            <a:pPr algn="ctr"/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45701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F22D-F522-AE4F-B9FB-29AE6D69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Methods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84C7C-646C-BB44-888B-D476ED3E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9" y="1180309"/>
            <a:ext cx="8765738" cy="3916347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Patients were identified from leading centres in </a:t>
            </a:r>
            <a:r>
              <a:rPr lang="en-GB" sz="2400" b="1" dirty="0"/>
              <a:t>Germany </a:t>
            </a:r>
            <a:r>
              <a:rPr lang="en-GB" sz="2400" dirty="0"/>
              <a:t>(University Hospital Frankfurt-German resistance database), </a:t>
            </a:r>
            <a:r>
              <a:rPr lang="en-GB" sz="2400" b="1" dirty="0"/>
              <a:t>Italy</a:t>
            </a:r>
            <a:r>
              <a:rPr lang="en-GB" sz="2400" dirty="0"/>
              <a:t> (Rome University Tor </a:t>
            </a:r>
            <a:r>
              <a:rPr lang="en-GB" sz="2400" dirty="0" err="1"/>
              <a:t>Vergata</a:t>
            </a:r>
            <a:r>
              <a:rPr lang="en-GB" sz="2400" dirty="0"/>
              <a:t>-Italian </a:t>
            </a:r>
            <a:r>
              <a:rPr lang="en-GB" sz="2400" dirty="0" err="1"/>
              <a:t>Vironet</a:t>
            </a:r>
            <a:r>
              <a:rPr lang="en-GB" sz="2400" dirty="0"/>
              <a:t> C Foundation), </a:t>
            </a:r>
            <a:r>
              <a:rPr lang="en-GB" sz="2400" b="1" dirty="0"/>
              <a:t>Spain </a:t>
            </a:r>
            <a:r>
              <a:rPr lang="en-GB" sz="2400" dirty="0"/>
              <a:t>(Granada Hospital Universitario San </a:t>
            </a:r>
            <a:r>
              <a:rPr lang="en-GB" sz="2400" dirty="0" err="1"/>
              <a:t>Cecilio</a:t>
            </a:r>
            <a:r>
              <a:rPr lang="en-GB" sz="2400" dirty="0"/>
              <a:t>-Spanish cohort GEHEP-004), </a:t>
            </a:r>
            <a:r>
              <a:rPr lang="en-GB" sz="2400" b="1" dirty="0">
                <a:latin typeface="Arial" panose="020B0604020202020204" pitchFamily="34" charset="0"/>
              </a:rPr>
              <a:t>France</a:t>
            </a:r>
            <a:r>
              <a:rPr lang="en-GB" sz="2400" i="1" dirty="0">
                <a:latin typeface="Arial" panose="020B0604020202020204" pitchFamily="34" charset="0"/>
              </a:rPr>
              <a:t> (</a:t>
            </a:r>
            <a:r>
              <a:rPr lang="en-GB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Hôpital</a:t>
            </a:r>
            <a:r>
              <a:rPr lang="en-GB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Henri </a:t>
            </a:r>
            <a:r>
              <a:rPr lang="en-GB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Mondor</a:t>
            </a:r>
            <a:r>
              <a:rPr lang="en-GB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, Department of Virology), </a:t>
            </a: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Australia</a:t>
            </a:r>
            <a:r>
              <a:rPr lang="en-GB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(University of Sydney and </a:t>
            </a:r>
            <a:r>
              <a:rPr lang="en-GB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Westmead</a:t>
            </a:r>
            <a:r>
              <a:rPr lang="en-GB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Hospital, </a:t>
            </a:r>
            <a:r>
              <a:rPr lang="en-GB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Westmead</a:t>
            </a:r>
            <a:r>
              <a:rPr lang="en-GB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Institute for Medical Research)</a:t>
            </a:r>
          </a:p>
          <a:p>
            <a:r>
              <a:rPr lang="en-GB" sz="2400" dirty="0"/>
              <a:t>Population sequencing of NS3, NS5A and NS5B genes were conducted at the leading centres according to protocols published previously. </a:t>
            </a:r>
          </a:p>
          <a:p>
            <a:r>
              <a:rPr lang="en-GB" sz="2400" dirty="0"/>
              <a:t>RASs were regarded as relevant if they were described in vivo in association with treatment failure and/or they conferred a greater than 2-fold change in drug susceptibility to approved DAAs in comparison to a wildtype reference strain in in vitro replicon assays.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746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E0611-CE61-4873-9FFE-0DCF13F1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Patients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0B98C3-9BEE-A344-B750-B4EFB209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8" y="1118893"/>
            <a:ext cx="8765738" cy="637340"/>
          </a:xfrm>
        </p:spPr>
        <p:txBody>
          <a:bodyPr/>
          <a:lstStyle/>
          <a:p>
            <a:r>
              <a:rPr lang="en-GB" dirty="0"/>
              <a:t>130 patients had </a:t>
            </a:r>
            <a:r>
              <a:rPr lang="en-GB" dirty="0" err="1"/>
              <a:t>virological</a:t>
            </a:r>
            <a:r>
              <a:rPr lang="en-GB" dirty="0"/>
              <a:t> failure to GP or VVS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A1AD701B-443A-1F40-8912-6FA649A77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18152"/>
              </p:ext>
            </p:extLst>
          </p:nvPr>
        </p:nvGraphicFramePr>
        <p:xfrm>
          <a:off x="2364556" y="1638482"/>
          <a:ext cx="5434061" cy="407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99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0EC2-DCAC-8944-98C3-B32A1993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418" y="108659"/>
            <a:ext cx="4850339" cy="63734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GP </a:t>
            </a:r>
            <a:r>
              <a:rPr lang="es-ES" b="1" dirty="0" err="1"/>
              <a:t>Cohort</a:t>
            </a:r>
            <a:r>
              <a:rPr lang="es-ES" b="1" dirty="0"/>
              <a:t> (n=90)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ECB71B2-E89D-6449-B951-C03336528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69559"/>
              </p:ext>
            </p:extLst>
          </p:nvPr>
        </p:nvGraphicFramePr>
        <p:xfrm>
          <a:off x="5245483" y="1121029"/>
          <a:ext cx="4751004" cy="383406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164987">
                  <a:extLst>
                    <a:ext uri="{9D8B030D-6E8A-4147-A177-3AD203B41FA5}">
                      <a16:colId xmlns:a16="http://schemas.microsoft.com/office/drawing/2014/main" val="44436962"/>
                    </a:ext>
                  </a:extLst>
                </a:gridCol>
                <a:gridCol w="1586017">
                  <a:extLst>
                    <a:ext uri="{9D8B030D-6E8A-4147-A177-3AD203B41FA5}">
                      <a16:colId xmlns:a16="http://schemas.microsoft.com/office/drawing/2014/main" val="2198440298"/>
                    </a:ext>
                  </a:extLst>
                </a:gridCol>
              </a:tblGrid>
              <a:tr h="56345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Known outcome of G/P treatment,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585352855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relapse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76/85 (89.4%)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562201361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breakthrough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7/85 (8.2%)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54713526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non-compliance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1/85 (1.2%)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223756413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discontinuation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1/85 (1.2%)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070361213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Fibrosis score, n (%)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2623700627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F0-F1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30 (33.3%)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434686973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F2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 (5.6%)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429879761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F3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 (5.6%)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14410777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F4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 (5.6%)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127421032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unavailable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45 (50%)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974453929"/>
                  </a:ext>
                </a:extLst>
              </a:tr>
              <a:tr h="297328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Cirrhosis (&gt;12.5 kPa),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10/90 (11.1%)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201698531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A1F3393-DE12-744D-8042-966225520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29561"/>
              </p:ext>
            </p:extLst>
          </p:nvPr>
        </p:nvGraphicFramePr>
        <p:xfrm>
          <a:off x="166688" y="1141919"/>
          <a:ext cx="4751004" cy="383406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164987">
                  <a:extLst>
                    <a:ext uri="{9D8B030D-6E8A-4147-A177-3AD203B41FA5}">
                      <a16:colId xmlns:a16="http://schemas.microsoft.com/office/drawing/2014/main" val="44436962"/>
                    </a:ext>
                  </a:extLst>
                </a:gridCol>
                <a:gridCol w="1586017">
                  <a:extLst>
                    <a:ext uri="{9D8B030D-6E8A-4147-A177-3AD203B41FA5}">
                      <a16:colId xmlns:a16="http://schemas.microsoft.com/office/drawing/2014/main" val="2198440298"/>
                    </a:ext>
                  </a:extLst>
                </a:gridCol>
              </a:tblGrid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Sex (male),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71/90 (78.9%)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2813696507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Age (years), </a:t>
                      </a:r>
                      <a:r>
                        <a:rPr lang="es-ES" sz="1600" dirty="0">
                          <a:effectLst/>
                        </a:rPr>
                        <a:t>median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600" dirty="0">
                          <a:effectLst/>
                        </a:rPr>
                        <a:t> (IQR)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54 (45–63)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813660391"/>
                  </a:ext>
                </a:extLst>
              </a:tr>
              <a:tr h="526887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Viral load (log</a:t>
                      </a:r>
                      <a:r>
                        <a:rPr lang="en-US" sz="1600" baseline="-25000" dirty="0">
                          <a:effectLst/>
                        </a:rPr>
                        <a:t>10</a:t>
                      </a:r>
                      <a:r>
                        <a:rPr lang="en-US" sz="1600" dirty="0">
                          <a:effectLst/>
                        </a:rPr>
                        <a:t> IU/mL), median (IQR)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6.11 (5.34–6.57)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210536986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Genotype,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2650491358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genotype 1a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23 (25.6%)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329458124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genotype 1b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10 (11.1%)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185774427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genotype 2a+2c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3+17 (22.2%)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2610285530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genotype 3a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36 (40.0%)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2308425181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		genotype 4d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 (1.1%)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982660788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HIV coinfected,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7/90 (7.8%)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416915317"/>
                  </a:ext>
                </a:extLst>
              </a:tr>
              <a:tr h="526887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Previous HCV treatment experience,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2/90 (2.2%)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3343132971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>
                        <a:tabLst>
                          <a:tab pos="99695" algn="l"/>
                          <a:tab pos="210820" algn="l"/>
                        </a:tabLst>
                      </a:pPr>
                      <a:r>
                        <a:rPr lang="en-US" sz="1600" dirty="0">
                          <a:effectLst/>
                        </a:rPr>
                        <a:t>8 weeks duration G/P, n (%)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80/90 (88.9%)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185" marR="50185" marT="0" marB="0"/>
                </a:tc>
                <a:extLst>
                  <a:ext uri="{0D108BD9-81ED-4DB2-BD59-A6C34878D82A}">
                    <a16:rowId xmlns:a16="http://schemas.microsoft.com/office/drawing/2014/main" val="189936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7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BB107-3590-864B-9F6F-C5B63459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RASs</a:t>
            </a:r>
            <a:r>
              <a:rPr lang="es-ES" b="1" dirty="0"/>
              <a:t> at GP </a:t>
            </a:r>
            <a:r>
              <a:rPr lang="es-ES" b="1" dirty="0" err="1"/>
              <a:t>Failures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10F85B-C7C1-9443-BF12-42A0DB5EF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940" y="903476"/>
            <a:ext cx="4989468" cy="23127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0309713-E9B7-0F45-BA81-2C865BA31CC4}"/>
              </a:ext>
            </a:extLst>
          </p:cNvPr>
          <p:cNvSpPr/>
          <p:nvPr/>
        </p:nvSpPr>
        <p:spPr>
          <a:xfrm>
            <a:off x="730637" y="910597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3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Genotype 1a</a:t>
            </a:r>
            <a:r>
              <a:rPr lang="es-ES" dirty="0">
                <a:solidFill>
                  <a:srgbClr val="005383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79BD8E-F87D-B74C-90AB-B2EEF35583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4939" y="3368612"/>
            <a:ext cx="5162089" cy="21960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9FC4D1-320B-5245-BE21-51887374AA3D}"/>
              </a:ext>
            </a:extLst>
          </p:cNvPr>
          <p:cNvSpPr/>
          <p:nvPr/>
        </p:nvSpPr>
        <p:spPr>
          <a:xfrm>
            <a:off x="730637" y="3183946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3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Genotype 1b</a:t>
            </a:r>
            <a:r>
              <a:rPr lang="es-ES" dirty="0">
                <a:solidFill>
                  <a:srgbClr val="005383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2B5E22-A0BE-C94D-81F0-A083EFCC1A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19994" y="1088142"/>
            <a:ext cx="2282758" cy="20958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E7B839E-9028-9149-8580-743D2F6CC6CA}"/>
              </a:ext>
            </a:extLst>
          </p:cNvPr>
          <p:cNvSpPr/>
          <p:nvPr/>
        </p:nvSpPr>
        <p:spPr>
          <a:xfrm>
            <a:off x="6391209" y="916869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3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Genotype 2</a:t>
            </a:r>
            <a:r>
              <a:rPr lang="es-ES" dirty="0">
                <a:solidFill>
                  <a:srgbClr val="005383"/>
                </a:solidFill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76C484-C07D-7B46-9DB4-19C799D4271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02524" y="3553278"/>
            <a:ext cx="4298890" cy="173788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94807A-88C1-BB44-A6AD-E093A03B0D97}"/>
              </a:ext>
            </a:extLst>
          </p:cNvPr>
          <p:cNvSpPr/>
          <p:nvPr/>
        </p:nvSpPr>
        <p:spPr>
          <a:xfrm>
            <a:off x="6391209" y="3330391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3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Genotype 3</a:t>
            </a:r>
            <a:r>
              <a:rPr lang="es-ES" dirty="0">
                <a:solidFill>
                  <a:srgbClr val="00538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25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2231</Words>
  <Application>Microsoft Macintosh PowerPoint</Application>
  <PresentationFormat>Personalizado</PresentationFormat>
  <Paragraphs>383</Paragraphs>
  <Slides>18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System Font Regular</vt:lpstr>
      <vt:lpstr>Times New Roman</vt:lpstr>
      <vt:lpstr>Office Theme</vt:lpstr>
      <vt:lpstr>Virological characterization of patients with CHC and failure to a glecaprevir/pibrentasvir or voxilaprevir/velpatasvir/sofosbuvir treatment in the international SHARED collaboration</vt:lpstr>
      <vt:lpstr>Conflicts of Interests</vt:lpstr>
      <vt:lpstr>Background</vt:lpstr>
      <vt:lpstr>SHARED</vt:lpstr>
      <vt:lpstr>AIM</vt:lpstr>
      <vt:lpstr>Methods</vt:lpstr>
      <vt:lpstr>Patients</vt:lpstr>
      <vt:lpstr>GP Cohort (n=90)</vt:lpstr>
      <vt:lpstr>RASs at GP Failures</vt:lpstr>
      <vt:lpstr>RASs in NS5A and NS3 after failing GP</vt:lpstr>
      <vt:lpstr>GP retreatment outcome (n=56)  </vt:lpstr>
      <vt:lpstr>VVS Cohort (n=40)</vt:lpstr>
      <vt:lpstr>Pretreatment history of VVS failures</vt:lpstr>
      <vt:lpstr>VVS; RASs at baseline vs  failure</vt:lpstr>
      <vt:lpstr>VVS retreatment and outcome (n=17).</vt:lpstr>
      <vt:lpstr>Conclusions</vt:lpstr>
      <vt:lpstr>Presentación de PowerPoint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Léraillé</dc:creator>
  <cp:lastModifiedBy>Federico Garcia</cp:lastModifiedBy>
  <cp:revision>70</cp:revision>
  <dcterms:created xsi:type="dcterms:W3CDTF">2019-09-26T06:36:05Z</dcterms:created>
  <dcterms:modified xsi:type="dcterms:W3CDTF">2020-08-09T17:57:26Z</dcterms:modified>
</cp:coreProperties>
</file>